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1"/>
  </p:notesMasterIdLst>
  <p:sldIdLst>
    <p:sldId id="256" r:id="rId2"/>
    <p:sldId id="259" r:id="rId3"/>
    <p:sldId id="267" r:id="rId4"/>
    <p:sldId id="260" r:id="rId5"/>
    <p:sldId id="264" r:id="rId6"/>
    <p:sldId id="265" r:id="rId7"/>
    <p:sldId id="262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04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CBE23-C22F-1E4D-BD70-4721728446AE}" type="datetimeFigureOut">
              <a:rPr lang="en-US" smtClean="0"/>
              <a:t>1/12/16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C74E6-D3F5-0E4C-B6CD-62DD51D4B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9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HTML tags are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keywords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(tag names) surrounded by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 brackets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tagname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&gt;content&lt;/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tagname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HTML tags normally come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pairs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like &lt;p&gt; and &lt;/p&gt;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tag in a pair is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tag,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second tag is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 tag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end tag is written like the start tag, but with 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slash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before the tag name</a:t>
            </a:r>
          </a:p>
          <a:p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HTML Attributes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HTML elements can have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attributes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Attributes provide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information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about an element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Attributes are always specified in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start tag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Attributes come in name/value pairs like: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name="value"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74E6-D3F5-0E4C-B6CD-62DD51D4B2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3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B5ECD5-515E-4817-8A06-1D2ED2C83850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January 12, 2016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eloper.mozilla.org" TargetMode="External"/><Relationship Id="rId4" Type="http://schemas.openxmlformats.org/officeDocument/2006/relationships/hyperlink" Target="http://webdesign.tutsplus.com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://www.wix.com" TargetMode="External"/><Relationship Id="rId7" Type="http://schemas.openxmlformats.org/officeDocument/2006/relationships/hyperlink" Target="http://www.imcreator.com" TargetMode="External"/><Relationship Id="rId8" Type="http://schemas.openxmlformats.org/officeDocument/2006/relationships/hyperlink" Target="http://www.wordpres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9813" y="2375843"/>
            <a:ext cx="3313355" cy="1123484"/>
          </a:xfrm>
        </p:spPr>
        <p:txBody>
          <a:bodyPr>
            <a:noAutofit/>
          </a:bodyPr>
          <a:lstStyle/>
          <a:p>
            <a:r>
              <a:rPr lang="en-US" sz="3200" dirty="0" smtClean="0"/>
              <a:t>Web Design: </a:t>
            </a:r>
            <a:br>
              <a:rPr lang="en-US" sz="3200" dirty="0" smtClean="0"/>
            </a:br>
            <a:r>
              <a:rPr lang="en-US" sz="3200" b="1" dirty="0" smtClean="0"/>
              <a:t>HTML &amp; CSS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515500"/>
            <a:ext cx="3309803" cy="17585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Written by:</a:t>
            </a:r>
          </a:p>
          <a:p>
            <a:r>
              <a:rPr lang="en-US" dirty="0" smtClean="0"/>
              <a:t>Lauren Lewis</a:t>
            </a:r>
          </a:p>
          <a:p>
            <a:r>
              <a:rPr lang="en-US" dirty="0" smtClean="0"/>
              <a:t>Mauricio Gomez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Presented by:</a:t>
            </a:r>
          </a:p>
          <a:p>
            <a:r>
              <a:rPr lang="en-US" dirty="0" smtClean="0"/>
              <a:t>________________</a:t>
            </a:r>
            <a:endParaRPr lang="en-US" dirty="0"/>
          </a:p>
        </p:txBody>
      </p:sp>
      <p:pic>
        <p:nvPicPr>
          <p:cNvPr id="5" name="Picture 4" descr="FITClogo-black-high-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12" y="5642767"/>
            <a:ext cx="1837367" cy="43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4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Web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2130"/>
            <a:ext cx="6777317" cy="428972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“The planning and creation of websites”</a:t>
            </a:r>
            <a:endParaRPr lang="en-US" dirty="0"/>
          </a:p>
          <a:p>
            <a:r>
              <a:rPr lang="en-US" dirty="0" smtClean="0"/>
              <a:t>Including:</a:t>
            </a:r>
          </a:p>
          <a:p>
            <a:pPr lvl="1"/>
            <a:r>
              <a:rPr lang="en-US" dirty="0" smtClean="0"/>
              <a:t>Information architecture</a:t>
            </a:r>
          </a:p>
          <a:p>
            <a:pPr lvl="1"/>
            <a:r>
              <a:rPr lang="en-US" dirty="0" smtClean="0"/>
              <a:t>User interface</a:t>
            </a:r>
          </a:p>
          <a:p>
            <a:pPr lvl="1"/>
            <a:r>
              <a:rPr lang="en-US" dirty="0" smtClean="0"/>
              <a:t>Site structure</a:t>
            </a:r>
          </a:p>
          <a:p>
            <a:pPr lvl="1"/>
            <a:r>
              <a:rPr lang="en-US" dirty="0" smtClean="0"/>
              <a:t>Navigation</a:t>
            </a:r>
          </a:p>
          <a:p>
            <a:pPr lvl="1"/>
            <a:r>
              <a:rPr lang="en-US" dirty="0" smtClean="0"/>
              <a:t>Layout</a:t>
            </a:r>
          </a:p>
          <a:p>
            <a:pPr lvl="1"/>
            <a:r>
              <a:rPr lang="en-US" dirty="0" smtClean="0"/>
              <a:t>Colors</a:t>
            </a:r>
          </a:p>
          <a:p>
            <a:pPr lvl="1"/>
            <a:r>
              <a:rPr lang="en-US" dirty="0" smtClean="0"/>
              <a:t>Fonts</a:t>
            </a:r>
          </a:p>
          <a:p>
            <a:pPr lvl="1"/>
            <a:r>
              <a:rPr lang="en-US" dirty="0" smtClean="0"/>
              <a:t>Imagery</a:t>
            </a:r>
            <a:endParaRPr lang="en-US" dirty="0"/>
          </a:p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dirty="0" smtClean="0"/>
              <a:t>All of these are combined with the principles of design to create a website that meets the goals of the owner </a:t>
            </a:r>
            <a:r>
              <a:rPr lang="en-US" i="1" dirty="0" smtClean="0"/>
              <a:t>and </a:t>
            </a:r>
            <a:r>
              <a:rPr lang="en-US" dirty="0" smtClean="0"/>
              <a:t>designer. </a:t>
            </a:r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5" name="Picture 4" descr="http://kingsmarketinginc.com/wp-content/uploads/2014/02/web-page-desig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154" y="2170664"/>
            <a:ext cx="3090814" cy="321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05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s://lh6.googleusercontent.com/-NwnBrBwFEaI/AAAAAAAAAAI/AAAAAAAAACg/qOIxSLXKG50/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42" y="1674023"/>
            <a:ext cx="1260495" cy="126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97466"/>
            <a:ext cx="7024744" cy="765197"/>
          </a:xfrm>
        </p:spPr>
        <p:txBody>
          <a:bodyPr/>
          <a:lstStyle/>
          <a:p>
            <a:r>
              <a:rPr lang="en-US" dirty="0" smtClean="0"/>
              <a:t>HTML vs. CSS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645" y="1674023"/>
            <a:ext cx="3057148" cy="4528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4611" y="2133043"/>
            <a:ext cx="6913554" cy="2117251"/>
          </a:xfrm>
          <a:ln>
            <a:solidFill>
              <a:srgbClr val="86CE24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HTML is a markup language for describing web pages</a:t>
            </a:r>
          </a:p>
          <a:p>
            <a:pPr lvl="1"/>
            <a:r>
              <a:rPr lang="en-US" dirty="0" smtClean="0"/>
              <a:t>“Hyper Text Markup Language”</a:t>
            </a:r>
          </a:p>
          <a:p>
            <a:pPr lvl="1"/>
            <a:r>
              <a:rPr lang="en-US" dirty="0" smtClean="0"/>
              <a:t>A markup language is a set of markup tags</a:t>
            </a:r>
          </a:p>
          <a:p>
            <a:pPr lvl="1"/>
            <a:r>
              <a:rPr lang="en-US" dirty="0" smtClean="0"/>
              <a:t>HTML documents are described by HTML tags</a:t>
            </a:r>
          </a:p>
          <a:p>
            <a:pPr lvl="1"/>
            <a:r>
              <a:rPr lang="en-US" dirty="0" smtClean="0"/>
              <a:t>Each HTML tag describes different document content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8932" y="4258861"/>
            <a:ext cx="6866956" cy="2201529"/>
          </a:xfrm>
          <a:ln>
            <a:solidFill>
              <a:srgbClr val="FFCC66"/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CSS is a style sheet language used for describing the look</a:t>
            </a:r>
          </a:p>
          <a:p>
            <a:pPr lvl="1"/>
            <a:r>
              <a:rPr lang="en-US" dirty="0" smtClean="0"/>
              <a:t>“Cascading Style Sheets”</a:t>
            </a:r>
          </a:p>
          <a:p>
            <a:pPr lvl="1"/>
            <a:r>
              <a:rPr lang="en-US" dirty="0" smtClean="0"/>
              <a:t>It defines how HTML elements are to be displayed</a:t>
            </a:r>
          </a:p>
          <a:p>
            <a:pPr lvl="1"/>
            <a:r>
              <a:rPr lang="en-US" dirty="0" smtClean="0"/>
              <a:t>Useful because it saves a lot of work</a:t>
            </a:r>
          </a:p>
          <a:p>
            <a:pPr lvl="1"/>
            <a:r>
              <a:rPr lang="en-US" dirty="0" smtClean="0"/>
              <a:t>External Style Sheets are stored in CSS files</a:t>
            </a:r>
            <a:endParaRPr lang="en-US" dirty="0"/>
          </a:p>
        </p:txBody>
      </p:sp>
      <p:pic>
        <p:nvPicPr>
          <p:cNvPr id="9" name="Picture 8" descr="FITC_Squ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05189" y="4459779"/>
            <a:ext cx="762976" cy="520568"/>
          </a:xfrm>
        </p:spPr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pic>
        <p:nvPicPr>
          <p:cNvPr id="8" name="Picture 7" descr="http://www.valuabletuts.com/wp-content/uploads/2013/09/cs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082" y="4199495"/>
            <a:ext cx="1263151" cy="126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66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HTML Shell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FITC_Squ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08" y="5483813"/>
            <a:ext cx="678094" cy="6780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43" y="1623040"/>
            <a:ext cx="3547088" cy="321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4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36134"/>
            <a:ext cx="6777317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**Show CSS Sandbox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**Show website page source code to explain to students how complex this coding can get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**Talk about website we made and all the different tags and their meaning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**Allow students to create simple web page, maybe provide shell and allow them to change the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**Return to PowerPoint deck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0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48266"/>
            <a:ext cx="7024744" cy="731331"/>
          </a:xfrm>
        </p:spPr>
        <p:txBody>
          <a:bodyPr>
            <a:normAutofit/>
          </a:bodyPr>
          <a:lstStyle/>
          <a:p>
            <a:r>
              <a:rPr lang="en-US" dirty="0" smtClean="0"/>
              <a:t>Real World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316"/>
            <a:ext cx="6777317" cy="180808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Web designers and developers are needed in a variety of industries and businesses across the globe.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Websites allow organizations, companies, and government entities to:</a:t>
            </a:r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079289">
            <a:off x="632188" y="3351808"/>
            <a:ext cx="2285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 algn="ctr">
              <a:buClr>
                <a:schemeClr val="bg2">
                  <a:lumMod val="25000"/>
                </a:schemeClr>
              </a:buClr>
              <a:buSzPct val="70000"/>
              <a:buNone/>
            </a:pPr>
            <a:r>
              <a:rPr lang="en-US" b="1" kern="1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Provide information to the public</a:t>
            </a:r>
          </a:p>
        </p:txBody>
      </p:sp>
      <p:sp>
        <p:nvSpPr>
          <p:cNvPr id="6" name="TextBox 5"/>
          <p:cNvSpPr txBox="1"/>
          <p:nvPr/>
        </p:nvSpPr>
        <p:spPr>
          <a:xfrm rot="571221">
            <a:off x="2738697" y="3434794"/>
            <a:ext cx="238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2">
                  <a:lumMod val="25000"/>
                </a:schemeClr>
              </a:buClr>
              <a:buSzPct val="70000"/>
            </a:pPr>
            <a:r>
              <a:rPr lang="en-US" b="1" kern="1200" dirty="0">
                <a:latin typeface="Batang" panose="02030600000101010101" pitchFamily="18" charset="-127"/>
                <a:ea typeface="Batang" panose="02030600000101010101" pitchFamily="18" charset="-127"/>
              </a:rPr>
              <a:t>Market products and services</a:t>
            </a:r>
          </a:p>
        </p:txBody>
      </p:sp>
      <p:pic>
        <p:nvPicPr>
          <p:cNvPr id="7" name="Picture 6" descr="http://www.prosysis.com/wp-content/uploads/2013/04/Web-Industry-Ic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26" y="4274271"/>
            <a:ext cx="5835428" cy="218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21294272">
            <a:off x="4522032" y="2950890"/>
            <a:ext cx="2417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2">
                  <a:lumMod val="25000"/>
                </a:schemeClr>
              </a:buClr>
              <a:buSzPct val="70000"/>
            </a:pPr>
            <a:r>
              <a:rPr lang="en-US" b="1" kern="1200" dirty="0">
                <a:latin typeface="Batang" panose="02030600000101010101" pitchFamily="18" charset="-127"/>
                <a:ea typeface="Batang" panose="02030600000101010101" pitchFamily="18" charset="-127"/>
              </a:rPr>
              <a:t>Interact with customers </a:t>
            </a:r>
          </a:p>
        </p:txBody>
      </p:sp>
      <p:sp>
        <p:nvSpPr>
          <p:cNvPr id="9" name="TextBox 8"/>
          <p:cNvSpPr txBox="1"/>
          <p:nvPr/>
        </p:nvSpPr>
        <p:spPr>
          <a:xfrm rot="749384">
            <a:off x="6506016" y="3596916"/>
            <a:ext cx="1510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2">
                  <a:lumMod val="25000"/>
                </a:schemeClr>
              </a:buClr>
              <a:buSzPct val="70000"/>
            </a:pPr>
            <a:r>
              <a:rPr lang="en-US" b="1" kern="1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Execute operations </a:t>
            </a:r>
            <a:endParaRPr lang="en-US" b="1" kern="1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297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176" y="1083574"/>
            <a:ext cx="4306401" cy="469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88388" y="1083574"/>
            <a:ext cx="1182752" cy="2963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06" y="387794"/>
            <a:ext cx="7024744" cy="1143000"/>
          </a:xfrm>
        </p:spPr>
        <p:txBody>
          <a:bodyPr/>
          <a:lstStyle/>
          <a:p>
            <a:r>
              <a:rPr lang="en-US" dirty="0" smtClean="0"/>
              <a:t>Careers &amp; Salaries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67553" y="2302272"/>
            <a:ext cx="834625" cy="1556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0006" y="1618050"/>
            <a:ext cx="4588933" cy="42897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About ¼ of web developers were self employed in 2012</a:t>
            </a:r>
          </a:p>
          <a:p>
            <a:r>
              <a:rPr lang="en-US" dirty="0" smtClean="0"/>
              <a:t>The minimal education needed to become a web developer is an associate’s degree in web design or related field</a:t>
            </a:r>
          </a:p>
          <a:p>
            <a:r>
              <a:rPr lang="en-US" dirty="0" smtClean="0"/>
              <a:t>Web developers need knowledge of both programming and graphic design</a:t>
            </a:r>
          </a:p>
          <a:p>
            <a:r>
              <a:rPr lang="en-US" dirty="0" smtClean="0"/>
              <a:t>The median annual wage for web developers was $62,500 in May 2012</a:t>
            </a:r>
          </a:p>
          <a:p>
            <a:r>
              <a:rPr lang="en-US" dirty="0" smtClean="0"/>
              <a:t>Employment of web developers is projected to grow 20% form 2012-2022, faster than the </a:t>
            </a:r>
            <a:br>
              <a:rPr lang="en-US" dirty="0" smtClean="0"/>
            </a:br>
            <a:r>
              <a:rPr lang="en-US" dirty="0" smtClean="0"/>
              <a:t>average for all occupations</a:t>
            </a:r>
            <a:endParaRPr lang="en-US" dirty="0"/>
          </a:p>
        </p:txBody>
      </p:sp>
      <p:pic>
        <p:nvPicPr>
          <p:cNvPr id="5" name="Picture 4" descr="FITC_Squ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0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1032933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32585"/>
            <a:ext cx="5171041" cy="22314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hlinkClick r:id="rId2"/>
              </a:rPr>
              <a:t>www.w3schools.com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3"/>
              </a:rPr>
              <a:t>www.developer.mozilla.org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En-US/Learn/</a:t>
            </a:r>
            <a:r>
              <a:rPr lang="en-US" dirty="0" err="1" smtClean="0"/>
              <a:t>HTML.com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4"/>
              </a:rPr>
              <a:t>http://webdesign.tutsplus.com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43492" y="4064000"/>
            <a:ext cx="5171041" cy="22314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>
                <a:hlinkClick r:id="rId6"/>
              </a:rPr>
              <a:t>www.wix.com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>
                <a:hlinkClick r:id="rId7"/>
              </a:rPr>
              <a:t>www.imcreator.com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www.weebly.com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8"/>
              </a:rPr>
              <a:t>www.wordpress.com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6" name="Left Arrow 5"/>
          <p:cNvSpPr/>
          <p:nvPr/>
        </p:nvSpPr>
        <p:spPr>
          <a:xfrm>
            <a:off x="6772601" y="1832585"/>
            <a:ext cx="1116139" cy="74400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772601" y="4205948"/>
            <a:ext cx="1116139" cy="74400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84004" y="2587858"/>
            <a:ext cx="1488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Free </a:t>
            </a:r>
          </a:p>
          <a:p>
            <a:pPr algn="ctr"/>
            <a:r>
              <a:rPr lang="en-US" dirty="0" smtClean="0"/>
              <a:t>HTML/CSS Tutorials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587659" y="1679597"/>
            <a:ext cx="808884" cy="219748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4778774" y="4064000"/>
            <a:ext cx="821375" cy="223141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84004" y="5003109"/>
            <a:ext cx="1488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Free website creators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8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pic>
        <p:nvPicPr>
          <p:cNvPr id="5" name="Picture Placeholder 4" descr="Facebook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1301121" y="1192773"/>
            <a:ext cx="856574" cy="13941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#FITC</a:t>
            </a:r>
            <a:endParaRPr lang="en-US" sz="2000" b="1" dirty="0">
              <a:solidFill>
                <a:schemeClr val="accent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&amp; visit </a:t>
            </a:r>
            <a:r>
              <a:rPr lang="en-US" dirty="0" err="1" smtClean="0"/>
              <a:t>fitc.cci.fsu.edu</a:t>
            </a:r>
            <a:endParaRPr lang="en-US" dirty="0"/>
          </a:p>
        </p:txBody>
      </p:sp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21" y="3360165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4240674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2380301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6768" y="1553453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1121" y="2476238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@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38176" y="359644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61932" y="4427812"/>
            <a:ext cx="139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FITC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bassador Presentation">
  <a:themeElements>
    <a:clrScheme name="Custom 2">
      <a:dk1>
        <a:srgbClr val="000000"/>
      </a:dk1>
      <a:lt1>
        <a:sysClr val="window" lastClr="FFFFFF"/>
      </a:lt1>
      <a:dk2>
        <a:srgbClr val="5795B3"/>
      </a:dk2>
      <a:lt2>
        <a:srgbClr val="402449"/>
      </a:lt2>
      <a:accent1>
        <a:srgbClr val="402449"/>
      </a:accent1>
      <a:accent2>
        <a:srgbClr val="5795B3"/>
      </a:accent2>
      <a:accent3>
        <a:srgbClr val="9E9F9F"/>
      </a:accent3>
      <a:accent4>
        <a:srgbClr val="FFFFFF"/>
      </a:accent4>
      <a:accent5>
        <a:srgbClr val="9E9F9F"/>
      </a:accent5>
      <a:accent6>
        <a:srgbClr val="402449"/>
      </a:accent6>
      <a:hlink>
        <a:srgbClr val="5896B4"/>
      </a:hlink>
      <a:folHlink>
        <a:srgbClr val="4C4F3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Presentation.potm</Template>
  <TotalTime>71</TotalTime>
  <Words>379</Words>
  <Application>Microsoft Macintosh PowerPoint</Application>
  <PresentationFormat>On-screen Show (4:3)</PresentationFormat>
  <Paragraphs>86</Paragraphs>
  <Slides>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Ambassador Presentation</vt:lpstr>
      <vt:lpstr>Web Design:  HTML &amp; CSS</vt:lpstr>
      <vt:lpstr>What is Web Design?</vt:lpstr>
      <vt:lpstr>HTML vs. CSS</vt:lpstr>
      <vt:lpstr>Basic HTML Shell</vt:lpstr>
      <vt:lpstr>PowerPoint Presentation</vt:lpstr>
      <vt:lpstr>Real World Applications</vt:lpstr>
      <vt:lpstr>Careers &amp; Salaries</vt:lpstr>
      <vt:lpstr>Resources</vt:lpstr>
      <vt:lpstr>Follow us on Social Media!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Thorn</dc:creator>
  <cp:lastModifiedBy>Mac user</cp:lastModifiedBy>
  <cp:revision>11</cp:revision>
  <dcterms:created xsi:type="dcterms:W3CDTF">2015-03-17T16:58:24Z</dcterms:created>
  <dcterms:modified xsi:type="dcterms:W3CDTF">2016-01-12T18:44:08Z</dcterms:modified>
</cp:coreProperties>
</file>