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104" y="-22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7959007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Pictures of famous presenters.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00000"/>
              </a:lnSpc>
              <a:spcBef>
                <a:spcPts val="0"/>
              </a:spcBef>
              <a:buNone/>
            </a:pPr>
            <a:r>
              <a:rPr lang="en" sz="1000">
                <a:solidFill>
                  <a:srgbClr val="333333"/>
                </a:solidFill>
                <a:highlight>
                  <a:srgbClr val="FFFFFF"/>
                </a:highlight>
              </a:rPr>
              <a:t>Percent of people who suffer from speech anxiety	74 % (http://www.statisticbrain.com/fear-of-public-speaking-statistics/)</a:t>
            </a:r>
          </a:p>
          <a:p>
            <a:pPr lvl="0" rtl="0">
              <a:lnSpc>
                <a:spcPct val="100000"/>
              </a:lnSpc>
              <a:spcBef>
                <a:spcPts val="0"/>
              </a:spcBef>
              <a:buNone/>
            </a:pPr>
            <a:r>
              <a:rPr lang="en" sz="1000">
                <a:solidFill>
                  <a:schemeClr val="dk1"/>
                </a:solidFill>
              </a:rPr>
              <a:t>People get nervous when asked to give a public speech</a:t>
            </a:r>
          </a:p>
          <a:p>
            <a:pPr lvl="0" rtl="0">
              <a:lnSpc>
                <a:spcPct val="100000"/>
              </a:lnSpc>
              <a:spcBef>
                <a:spcPts val="0"/>
              </a:spcBef>
              <a:buNone/>
            </a:pPr>
            <a:endParaRPr sz="1000">
              <a:solidFill>
                <a:schemeClr val="dk1"/>
              </a:solidFill>
            </a:endParaRPr>
          </a:p>
          <a:p>
            <a:pPr lvl="0" rtl="0">
              <a:lnSpc>
                <a:spcPct val="100000"/>
              </a:lnSpc>
              <a:spcBef>
                <a:spcPts val="0"/>
              </a:spcBef>
              <a:spcAft>
                <a:spcPts val="1600"/>
              </a:spcAft>
              <a:buNone/>
            </a:pPr>
            <a:r>
              <a:rPr lang="en" sz="1000">
                <a:solidFill>
                  <a:schemeClr val="dk1"/>
                </a:solidFill>
              </a:rPr>
              <a:t>Make your nervousness enthusiasm: convince yourself that the nerves are just the excitement to present</a:t>
            </a:r>
          </a:p>
          <a:p>
            <a:pPr lvl="0" rtl="0">
              <a:lnSpc>
                <a:spcPct val="100000"/>
              </a:lnSpc>
              <a:spcBef>
                <a:spcPts val="0"/>
              </a:spcBef>
              <a:spcAft>
                <a:spcPts val="1600"/>
              </a:spcAft>
              <a:buNone/>
            </a:pPr>
            <a:r>
              <a:rPr lang="en" sz="1000">
                <a:solidFill>
                  <a:schemeClr val="dk1"/>
                </a:solidFill>
              </a:rPr>
              <a:t>positive thoughts: put yourself in a happy place</a:t>
            </a:r>
          </a:p>
          <a:p>
            <a:pPr lvl="0" rtl="0">
              <a:lnSpc>
                <a:spcPct val="100000"/>
              </a:lnSpc>
              <a:spcBef>
                <a:spcPts val="0"/>
              </a:spcBef>
              <a:spcAft>
                <a:spcPts val="1600"/>
              </a:spcAft>
              <a:buNone/>
            </a:pPr>
            <a:r>
              <a:rPr lang="en" sz="1000">
                <a:solidFill>
                  <a:schemeClr val="dk1"/>
                </a:solidFill>
              </a:rPr>
              <a:t>breathe deeply: Calms your heart rate, gets oxygen to the brain, and it relaxes you</a:t>
            </a:r>
          </a:p>
          <a:p>
            <a:pPr lvl="0" rtl="0">
              <a:lnSpc>
                <a:spcPct val="100000"/>
              </a:lnSpc>
              <a:spcBef>
                <a:spcPts val="0"/>
              </a:spcBef>
              <a:spcAft>
                <a:spcPts val="1600"/>
              </a:spcAft>
              <a:buNone/>
            </a:pPr>
            <a:r>
              <a:rPr lang="en" sz="1000">
                <a:solidFill>
                  <a:schemeClr val="dk1"/>
                </a:solidFill>
              </a:rPr>
              <a:t>smile: </a:t>
            </a:r>
            <a:r>
              <a:rPr lang="en" sz="1000">
                <a:solidFill>
                  <a:srgbClr val="333333"/>
                </a:solidFill>
                <a:highlight>
                  <a:srgbClr val="FFFFFF"/>
                </a:highlight>
              </a:rPr>
              <a:t>Smiling increases endorphins, replacing anxiety with calm and making you feel good about your presentation. Smiling also exhibits confidence and enthusiasm to the crowd</a:t>
            </a:r>
          </a:p>
          <a:p>
            <a:pPr lvl="0" rtl="0">
              <a:spcBef>
                <a:spcPts val="0"/>
              </a:spcBef>
              <a:buNone/>
            </a:pPr>
            <a:r>
              <a:rPr lang="en">
                <a:solidFill>
                  <a:schemeClr val="dk1"/>
                </a:solidFill>
              </a:rPr>
              <a:t>motivational video is a kid president video: pep talk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TED TALKS on leadership and public speaking. Samples of good speakers.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POINT to get across: Presentation skills is something everyone needs(like a cell phone) the ones who don’t have one aren’t necessarily failing in the world just the ones who do have the ability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Sort of section to talk to kids about why think presentation skills would be important.</a:t>
            </a:r>
            <a:br>
              <a:rPr lang="en"/>
            </a:br>
            <a:r>
              <a:rPr lang="en"/>
              <a:t/>
            </a:r>
            <a:br>
              <a:rPr lang="en"/>
            </a:br>
            <a:r>
              <a:rPr lang="en"/>
              <a:t>POINT TO GET ACROSS: Presentation skills is a very strong skill as its multifaceted, confidence in talking in front of crowds will make you a better individual in many other facets of life.</a:t>
            </a:r>
          </a:p>
          <a:p>
            <a:pPr lvl="0" rtl="0">
              <a:spcBef>
                <a:spcPts val="0"/>
              </a:spcBef>
              <a:buNone/>
            </a:pPr>
            <a:endParaRPr/>
          </a:p>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Talk to the kids about what are some bad traits they see in presenter when they </a:t>
            </a:r>
          </a:p>
          <a:p>
            <a:pPr lvl="0" rtl="0">
              <a:spcBef>
                <a:spcPts val="0"/>
              </a:spcBef>
              <a:buNone/>
            </a:pPr>
            <a:endParaRPr/>
          </a:p>
          <a:p>
            <a:pPr lvl="0" rtl="0">
              <a:spcBef>
                <a:spcPts val="0"/>
              </a:spcBef>
              <a:buNone/>
            </a:pPr>
            <a:r>
              <a:rPr lang="en"/>
              <a:t>Why is it important to talk about what people do wrong/right in a presentation?</a:t>
            </a:r>
            <a:br>
              <a:rPr lang="en"/>
            </a:br>
            <a:r>
              <a:rPr lang="en"/>
              <a:t/>
            </a:r>
            <a:br>
              <a:rPr lang="en"/>
            </a:br>
            <a:r>
              <a:rPr lang="en"/>
              <a:t>POINT TO GET ACROSS: Identifying what others and getting feedback from others on your presentation will only help you grow. So have a sorta behind the scence critique in your head during this presentatino and look at what we did well and what you would have done better or differently.</a:t>
            </a:r>
          </a:p>
          <a:p>
            <a:pPr lvl="0" rtl="0">
              <a:spcBef>
                <a:spcPts val="0"/>
              </a:spcBef>
              <a:buNone/>
            </a:pPr>
            <a:endParaRPr/>
          </a:p>
          <a:p>
            <a:pPr lvl="0" rtl="0">
              <a:spcBef>
                <a:spcPts val="0"/>
              </a:spcBef>
              <a:buNone/>
            </a:pPr>
            <a:r>
              <a:rPr lang="en"/>
              <a:t>good:</a:t>
            </a:r>
          </a:p>
          <a:p>
            <a:pPr lvl="0" rtl="0">
              <a:spcBef>
                <a:spcPts val="0"/>
              </a:spcBef>
              <a:buNone/>
            </a:pPr>
            <a:r>
              <a:rPr lang="en"/>
              <a:t>make it relatable: tailor your presentation to your audience</a:t>
            </a:r>
          </a:p>
          <a:p>
            <a:pPr lvl="0" rtl="0">
              <a:spcBef>
                <a:spcPts val="0"/>
              </a:spcBef>
              <a:buNone/>
            </a:pPr>
            <a:r>
              <a:rPr lang="en"/>
              <a:t>be relaxed: everything is going to be ok, take deep breaths and calm yourself</a:t>
            </a:r>
          </a:p>
          <a:p>
            <a:pPr lvl="0" rtl="0">
              <a:spcBef>
                <a:spcPts val="0"/>
              </a:spcBef>
              <a:buNone/>
            </a:pPr>
            <a:r>
              <a:rPr lang="en"/>
              <a:t>keep it simple: dont try to overload the audience with so much information that they are lost</a:t>
            </a:r>
          </a:p>
          <a:p>
            <a:pPr lvl="0" rtl="0">
              <a:spcBef>
                <a:spcPts val="0"/>
              </a:spcBef>
              <a:buNone/>
            </a:pPr>
            <a:r>
              <a:rPr lang="en"/>
              <a:t>practice: practice makes perfect, proper preparation prevents poor performance</a:t>
            </a:r>
          </a:p>
          <a:p>
            <a:pPr lvl="0" rtl="0">
              <a:spcBef>
                <a:spcPts val="0"/>
              </a:spcBef>
              <a:buNone/>
            </a:pPr>
            <a:endParaRPr/>
          </a:p>
          <a:p>
            <a:pPr lvl="0" rtl="0">
              <a:spcBef>
                <a:spcPts val="0"/>
              </a:spcBef>
              <a:buNone/>
            </a:pPr>
            <a:r>
              <a:rPr lang="en"/>
              <a:t>Bad:</a:t>
            </a:r>
          </a:p>
          <a:p>
            <a:pPr lvl="0" rtl="0">
              <a:spcBef>
                <a:spcPts val="0"/>
              </a:spcBef>
              <a:buNone/>
            </a:pPr>
            <a:r>
              <a:rPr lang="en"/>
              <a:t>lots of text: they came to hear a presentation not to read a presentation</a:t>
            </a:r>
          </a:p>
          <a:p>
            <a:pPr lvl="0" rtl="0">
              <a:spcBef>
                <a:spcPts val="0"/>
              </a:spcBef>
              <a:buNone/>
            </a:pPr>
            <a:r>
              <a:rPr lang="en"/>
              <a:t>not knowing the topic: nothing is worse when you're asked to elaborate on a detail and you have no idea</a:t>
            </a:r>
          </a:p>
          <a:p>
            <a:pPr lvl="0" rtl="0">
              <a:spcBef>
                <a:spcPts val="0"/>
              </a:spcBef>
              <a:buNone/>
            </a:pPr>
            <a:r>
              <a:rPr lang="en"/>
              <a:t>bad design: not looking over the presentation before and seeing if people can read the font, the contrast is good, the design follows a pattern </a:t>
            </a:r>
          </a:p>
          <a:p>
            <a:pPr lvl="0" rtl="0">
              <a:spcBef>
                <a:spcPts val="0"/>
              </a:spcBef>
              <a:buNone/>
            </a:pPr>
            <a:r>
              <a:rPr lang="en"/>
              <a:t>reading word for word: the audience is able to see what you have on your slides don't read it to them give more information than what is given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 particular order.</a:t>
            </a:r>
          </a:p>
          <a:p>
            <a:pPr lvl="0" rtl="0">
              <a:spcBef>
                <a:spcPts val="0"/>
              </a:spcBef>
              <a:buNone/>
            </a:pPr>
            <a:endParaRPr/>
          </a:p>
          <a:p>
            <a:pPr lvl="0" rtl="0">
              <a:spcBef>
                <a:spcPts val="0"/>
              </a:spcBef>
              <a:buNone/>
            </a:pPr>
            <a:r>
              <a:rPr lang="en"/>
              <a:t>There is a difference between passion and being present</a:t>
            </a:r>
          </a:p>
          <a:p>
            <a:pPr lvl="0" rtl="0">
              <a:spcBef>
                <a:spcPts val="0"/>
              </a:spcBef>
              <a:buNone/>
            </a:pPr>
            <a:endParaRPr/>
          </a:p>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Asking kids what they think being productive in a presentation is….</a:t>
            </a:r>
          </a:p>
          <a:p>
            <a:pPr lvl="0" rtl="0">
              <a:spcBef>
                <a:spcPts val="0"/>
              </a:spcBef>
              <a:buNone/>
            </a:pPr>
            <a:endParaRPr>
              <a:solidFill>
                <a:schemeClr val="dk1"/>
              </a:solidFill>
            </a:endParaRPr>
          </a:p>
          <a:p>
            <a:pPr lvl="0" rtl="0">
              <a:spcBef>
                <a:spcPts val="0"/>
              </a:spcBef>
              <a:buNone/>
            </a:pPr>
            <a:r>
              <a:rPr lang="en">
                <a:solidFill>
                  <a:schemeClr val="dk1"/>
                </a:solidFill>
              </a:rPr>
              <a:t>Productive--&gt;Having deliverables/speaking on a cause/No information overload(don’t fill the slides with text and just read from it, don’t even read from your slide). ----&gt; Having something tangible(not necessarily physical by any means) for the audience to leave with. Having visual aids like powerpoints, videos, brochures.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Asking kids what they think being present in a presentation is….</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78571"/>
              <a:buFont typeface="Arial"/>
              <a:buNone/>
            </a:pPr>
            <a:r>
              <a:rPr lang="en">
                <a:solidFill>
                  <a:schemeClr val="dk1"/>
                </a:solidFill>
              </a:rPr>
              <a:t>Present--&gt; Not looking down/Only going off your slides/not involving the audience(depending on the type of venue)/ making your presence relatable and attractive.  Walking around and hand gestures, tonality and talking slower. Getting people to like you and listen---&gt; Grabbing the audience's attention and keeping it. </a:t>
            </a:r>
            <a:r>
              <a:rPr lang="en" sz="1350">
                <a:solidFill>
                  <a:schemeClr val="dk1"/>
                </a:solidFill>
                <a:latin typeface="Georgia"/>
                <a:ea typeface="Georgia"/>
                <a:cs typeface="Georgia"/>
                <a:sym typeface="Georgia"/>
              </a:rPr>
              <a:t>effectively influencing and charming others </a:t>
            </a:r>
            <a:br>
              <a:rPr lang="en" sz="1350">
                <a:solidFill>
                  <a:schemeClr val="dk1"/>
                </a:solidFill>
                <a:latin typeface="Georgia"/>
                <a:ea typeface="Georgia"/>
                <a:cs typeface="Georgia"/>
                <a:sym typeface="Georgia"/>
              </a:rPr>
            </a:br>
            <a:r>
              <a:rPr lang="en" sz="1350">
                <a:solidFill>
                  <a:schemeClr val="dk1"/>
                </a:solidFill>
                <a:latin typeface="Georgia"/>
                <a:ea typeface="Georgia"/>
                <a:cs typeface="Georgia"/>
                <a:sym typeface="Georgia"/>
              </a:rPr>
              <a:t/>
            </a:r>
            <a:br>
              <a:rPr lang="en" sz="1350">
                <a:solidFill>
                  <a:schemeClr val="dk1"/>
                </a:solidFill>
                <a:latin typeface="Georgia"/>
                <a:ea typeface="Georgia"/>
                <a:cs typeface="Georgia"/>
                <a:sym typeface="Georgia"/>
              </a:rPr>
            </a:br>
            <a:r>
              <a:rPr lang="en" sz="1350">
                <a:solidFill>
                  <a:schemeClr val="dk1"/>
                </a:solidFill>
                <a:latin typeface="Georgia"/>
                <a:ea typeface="Georgia"/>
                <a:cs typeface="Georgia"/>
                <a:sym typeface="Georgia"/>
              </a:rPr>
              <a:t>The etiquette of presenting basically.</a:t>
            </a:r>
          </a:p>
          <a:p>
            <a:pPr lvl="0" rtl="0">
              <a:spcBef>
                <a:spcPts val="0"/>
              </a:spcBef>
              <a:buClr>
                <a:schemeClr val="dk1"/>
              </a:buClr>
              <a:buSzPct val="1000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Asking kids what they think being productive in a presentation is….</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r>
              <a:rPr lang="en">
                <a:solidFill>
                  <a:schemeClr val="dk1"/>
                </a:solidFill>
              </a:rPr>
              <a:t>Passion--&gt; Exuding confidence and honesty in what you are presenting.Being informed and knowledge on the subject.</a:t>
            </a:r>
          </a:p>
          <a:p>
            <a:pPr lvl="0" rtl="0">
              <a:spcBef>
                <a:spcPts val="0"/>
              </a:spcBef>
              <a:buNone/>
            </a:pPr>
            <a:endParaRPr sz="1350">
              <a:solidFill>
                <a:schemeClr val="dk1"/>
              </a:solidFill>
              <a:latin typeface="Georgia"/>
              <a:ea typeface="Georgia"/>
              <a:cs typeface="Georgia"/>
              <a:sym typeface="Georgia"/>
            </a:endParaRPr>
          </a:p>
          <a:p>
            <a:pPr lvl="0" rtl="0">
              <a:spcBef>
                <a:spcPts val="0"/>
              </a:spcBef>
              <a:buNone/>
            </a:pPr>
            <a:r>
              <a:rPr lang="en" sz="1350">
                <a:solidFill>
                  <a:schemeClr val="dk1"/>
                </a:solidFill>
                <a:latin typeface="Georgia"/>
                <a:ea typeface="Georgia"/>
                <a:cs typeface="Georgia"/>
                <a:sym typeface="Georgia"/>
              </a:rPr>
              <a:t>* Asking and explaining the difference between passion and presence-&gt; Passion is speaking with purpose and excitement(Speaking about your product). Being present is the ability to convince and put forward. </a:t>
            </a:r>
          </a:p>
          <a:p>
            <a:pPr lvl="0" rtl="0">
              <a:spcBef>
                <a:spcPts val="0"/>
              </a:spcBef>
              <a:buNone/>
            </a:pPr>
            <a:endParaRPr sz="1350">
              <a:solidFill>
                <a:schemeClr val="dk1"/>
              </a:solidFill>
              <a:latin typeface="Georgia"/>
              <a:ea typeface="Georgia"/>
              <a:cs typeface="Georgia"/>
              <a:sym typeface="Georgia"/>
            </a:endParaRPr>
          </a:p>
          <a:p>
            <a:pPr lvl="0" rtl="0">
              <a:spcBef>
                <a:spcPts val="0"/>
              </a:spcBef>
              <a:buNone/>
            </a:pPr>
            <a:r>
              <a:rPr lang="en" sz="1350">
                <a:solidFill>
                  <a:schemeClr val="dk1"/>
                </a:solidFill>
                <a:latin typeface="Georgia"/>
                <a:ea typeface="Georgia"/>
                <a:cs typeface="Georgia"/>
                <a:sym typeface="Georgia"/>
              </a:rPr>
              <a:t>On a more simpler for all intents and purposes (for our non-high school kids) Passion is the wanting to present well, while present is having charisma.</a:t>
            </a:r>
          </a:p>
          <a:p>
            <a:pPr lvl="0" rtl="0">
              <a:spcBef>
                <a:spcPts val="0"/>
              </a:spcBef>
              <a:buNone/>
            </a:pPr>
            <a:endParaRPr sz="1350">
              <a:solidFill>
                <a:schemeClr val="dk1"/>
              </a:solidFill>
              <a:latin typeface="Georgia"/>
              <a:ea typeface="Georgia"/>
              <a:cs typeface="Georgia"/>
              <a:sym typeface="Georgia"/>
            </a:endParaRPr>
          </a:p>
          <a:p>
            <a:pPr lvl="0" rtl="0">
              <a:spcBef>
                <a:spcPts val="0"/>
              </a:spcBef>
              <a:buNone/>
            </a:pPr>
            <a:r>
              <a:rPr lang="en" sz="1350">
                <a:solidFill>
                  <a:schemeClr val="dk1"/>
                </a:solidFill>
                <a:latin typeface="Georgia"/>
                <a:ea typeface="Georgia"/>
                <a:cs typeface="Georgia"/>
                <a:sym typeface="Georgia"/>
              </a:rPr>
              <a:t>example= computer dude who is really passionate about why we all need to backup our computers. He is passionate cause he is informed on the subject and know all there is to know. However he lacks presence when he talks about it as he sounds boring because he is just reading from a slide, not looking at us and speaking monotone.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Practice--&gt; Writing out your speech(not necessarily word for word) so you know what you are saying/put yourself in situations where you are speaking in front of people/getting feedback→ the point is: if you don’t do it enough how are you going to get better?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onforb.es/14H0EbG" TargetMode="External"/><Relationship Id="rId5" Type="http://schemas.openxmlformats.org/officeDocument/2006/relationships/hyperlink" Target="https://www.ted.com/topics/leadership" TargetMode="External"/><Relationship Id="rId6" Type="http://schemas.openxmlformats.org/officeDocument/2006/relationships/hyperlink" Target="https://www.ted.com/playlists/226/before_public_speaking"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4" name="Shape 54"/>
          <p:cNvCxnSpPr/>
          <p:nvPr/>
        </p:nvCxnSpPr>
        <p:spPr>
          <a:xfrm>
            <a:off x="0" y="2562775"/>
            <a:ext cx="9155699" cy="47099"/>
          </a:xfrm>
          <a:prstGeom prst="straightConnector1">
            <a:avLst/>
          </a:prstGeom>
          <a:noFill/>
          <a:ln w="76200" cap="flat" cmpd="sng">
            <a:solidFill>
              <a:srgbClr val="F1C232"/>
            </a:solidFill>
            <a:prstDash val="solid"/>
            <a:round/>
            <a:headEnd type="none" w="lg" len="lg"/>
            <a:tailEnd type="none" w="lg" len="lg"/>
          </a:ln>
        </p:spPr>
      </p:cxnSp>
      <p:cxnSp>
        <p:nvCxnSpPr>
          <p:cNvPr id="55" name="Shape 55"/>
          <p:cNvCxnSpPr/>
          <p:nvPr/>
        </p:nvCxnSpPr>
        <p:spPr>
          <a:xfrm>
            <a:off x="0" y="2257975"/>
            <a:ext cx="9155699" cy="47099"/>
          </a:xfrm>
          <a:prstGeom prst="straightConnector1">
            <a:avLst/>
          </a:prstGeom>
          <a:noFill/>
          <a:ln w="76200" cap="flat" cmpd="sng">
            <a:solidFill>
              <a:srgbClr val="F1C232"/>
            </a:solidFill>
            <a:prstDash val="solid"/>
            <a:round/>
            <a:headEnd type="none" w="lg" len="lg"/>
            <a:tailEnd type="none" w="lg" len="lg"/>
          </a:ln>
        </p:spPr>
      </p:cxnSp>
      <p:sp>
        <p:nvSpPr>
          <p:cNvPr id="56" name="Shape 56"/>
          <p:cNvSpPr/>
          <p:nvPr/>
        </p:nvSpPr>
        <p:spPr>
          <a:xfrm>
            <a:off x="2312550" y="312675"/>
            <a:ext cx="4518899" cy="4518899"/>
          </a:xfrm>
          <a:prstGeom prst="rect">
            <a:avLst/>
          </a:prstGeom>
          <a:solidFill>
            <a:srgbClr val="990000"/>
          </a:solidFill>
          <a:ln w="9525" cap="flat" cmpd="sng">
            <a:solidFill>
              <a:srgbClr val="99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489550" y="513225"/>
            <a:ext cx="4164899" cy="4117799"/>
          </a:xfrm>
          <a:prstGeom prst="rect">
            <a:avLst/>
          </a:prstGeom>
          <a:noFill/>
          <a:ln w="762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txBox="1"/>
          <p:nvPr/>
        </p:nvSpPr>
        <p:spPr>
          <a:xfrm>
            <a:off x="991100" y="1463050"/>
            <a:ext cx="5663399" cy="23007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9" name="Shape 59"/>
          <p:cNvSpPr txBox="1"/>
          <p:nvPr/>
        </p:nvSpPr>
        <p:spPr>
          <a:xfrm>
            <a:off x="2489550" y="1341459"/>
            <a:ext cx="4164899" cy="2583899"/>
          </a:xfrm>
          <a:prstGeom prst="rect">
            <a:avLst/>
          </a:prstGeom>
          <a:noFill/>
          <a:ln>
            <a:noFill/>
          </a:ln>
        </p:spPr>
        <p:txBody>
          <a:bodyPr lIns="91425" tIns="91425" rIns="91425" bIns="91425" anchor="ctr" anchorCtr="0">
            <a:noAutofit/>
          </a:bodyPr>
          <a:lstStyle/>
          <a:p>
            <a:pPr lvl="0" algn="ctr" rtl="0">
              <a:spcBef>
                <a:spcPts val="0"/>
              </a:spcBef>
              <a:buNone/>
            </a:pPr>
            <a:r>
              <a:rPr lang="en" sz="3600">
                <a:solidFill>
                  <a:schemeClr val="lt1"/>
                </a:solidFill>
                <a:latin typeface="Calibri"/>
                <a:ea typeface="Calibri"/>
                <a:cs typeface="Calibri"/>
                <a:sym typeface="Calibri"/>
              </a:rPr>
              <a:t>Presentation Skills</a:t>
            </a:r>
          </a:p>
          <a:p>
            <a:pPr lvl="0">
              <a:spcBef>
                <a:spcPts val="0"/>
              </a:spcBef>
              <a:buNone/>
            </a:pPr>
            <a:endParaRPr sz="3600">
              <a:solidFill>
                <a:schemeClr val="lt1"/>
              </a:solidFill>
              <a:latin typeface="Calibri"/>
              <a:ea typeface="Calibri"/>
              <a:cs typeface="Calibri"/>
              <a:sym typeface="Calibri"/>
            </a:endParaRPr>
          </a:p>
        </p:txBody>
      </p:sp>
      <p:pic>
        <p:nvPicPr>
          <p:cNvPr id="60" name="Shape 60"/>
          <p:cNvPicPr preferRelativeResize="0"/>
          <p:nvPr/>
        </p:nvPicPr>
        <p:blipFill>
          <a:blip r:embed="rId3">
            <a:alphaModFix/>
          </a:blip>
          <a:stretch>
            <a:fillRect/>
          </a:stretch>
        </p:blipFill>
        <p:spPr>
          <a:xfrm>
            <a:off x="8377700" y="4365500"/>
            <a:ext cx="778000" cy="778000"/>
          </a:xfrm>
          <a:prstGeom prst="rect">
            <a:avLst/>
          </a:prstGeom>
          <a:noFill/>
          <a:ln>
            <a:noFill/>
          </a:ln>
        </p:spPr>
      </p:pic>
      <p:sp>
        <p:nvSpPr>
          <p:cNvPr id="9" name="Shape 58"/>
          <p:cNvSpPr txBox="1"/>
          <p:nvPr/>
        </p:nvSpPr>
        <p:spPr>
          <a:xfrm>
            <a:off x="2588336" y="3078760"/>
            <a:ext cx="1696475" cy="1589980"/>
          </a:xfrm>
          <a:prstGeom prst="rect">
            <a:avLst/>
          </a:prstGeom>
          <a:noFill/>
          <a:ln>
            <a:noFill/>
          </a:ln>
        </p:spPr>
        <p:txBody>
          <a:bodyPr lIns="91425" tIns="91425" rIns="91425" bIns="91425" anchor="t" anchorCtr="0">
            <a:noAutofit/>
          </a:bodyPr>
          <a:lstStyle/>
          <a:p>
            <a:pPr lvl="0">
              <a:buClr>
                <a:schemeClr val="dk1"/>
              </a:buClr>
              <a:buSzPct val="45833"/>
            </a:pPr>
            <a:endParaRPr lang="en-US" b="1" dirty="0" smtClean="0">
              <a:solidFill>
                <a:schemeClr val="bg1"/>
              </a:solidFill>
              <a:latin typeface="Cambria"/>
              <a:ea typeface="Cambria"/>
              <a:cs typeface="Cambria"/>
              <a:sym typeface="Cambria"/>
            </a:endParaRPr>
          </a:p>
          <a:p>
            <a:pPr lvl="0">
              <a:buClr>
                <a:schemeClr val="dk1"/>
              </a:buClr>
              <a:buSzPct val="45833"/>
            </a:pPr>
            <a:endParaRPr lang="en-US" b="1" dirty="0">
              <a:solidFill>
                <a:schemeClr val="bg1"/>
              </a:solidFill>
              <a:latin typeface="Cambria"/>
              <a:ea typeface="Cambria"/>
              <a:cs typeface="Cambria"/>
              <a:sym typeface="Cambria"/>
            </a:endParaRPr>
          </a:p>
          <a:p>
            <a:pPr lvl="0">
              <a:buClr>
                <a:schemeClr val="dk1"/>
              </a:buClr>
              <a:buSzPct val="45833"/>
            </a:pPr>
            <a:r>
              <a:rPr lang="en-US" b="1" dirty="0" smtClean="0">
                <a:solidFill>
                  <a:schemeClr val="bg1"/>
                </a:solidFill>
                <a:latin typeface="Cambria"/>
                <a:ea typeface="Cambria"/>
                <a:cs typeface="Cambria"/>
                <a:sym typeface="Cambria"/>
              </a:rPr>
              <a:t>Written </a:t>
            </a:r>
            <a:r>
              <a:rPr lang="en-US" b="1" dirty="0" smtClean="0">
                <a:solidFill>
                  <a:schemeClr val="bg1"/>
                </a:solidFill>
                <a:latin typeface="Cambria"/>
                <a:ea typeface="Cambria"/>
                <a:cs typeface="Cambria"/>
                <a:sym typeface="Cambria"/>
              </a:rPr>
              <a:t>by:</a:t>
            </a:r>
          </a:p>
          <a:p>
            <a:pPr lvl="0">
              <a:buClr>
                <a:schemeClr val="dk1"/>
              </a:buClr>
              <a:buSzPct val="45833"/>
            </a:pPr>
            <a:r>
              <a:rPr lang="en-US" b="1" dirty="0" smtClean="0">
                <a:solidFill>
                  <a:schemeClr val="bg1"/>
                </a:solidFill>
                <a:latin typeface="Cambria"/>
                <a:ea typeface="Cambria"/>
                <a:cs typeface="Cambria"/>
                <a:sym typeface="Cambria"/>
              </a:rPr>
              <a:t>Joey Cardenas</a:t>
            </a:r>
            <a:r>
              <a:rPr lang="en-US" b="1" dirty="0">
                <a:solidFill>
                  <a:schemeClr val="bg1"/>
                </a:solidFill>
                <a:latin typeface="Cambria"/>
                <a:ea typeface="Cambria"/>
                <a:cs typeface="Cambria"/>
                <a:sym typeface="Cambria"/>
              </a:rPr>
              <a:t/>
            </a:r>
            <a:br>
              <a:rPr lang="en-US" b="1" dirty="0">
                <a:solidFill>
                  <a:schemeClr val="bg1"/>
                </a:solidFill>
                <a:latin typeface="Cambria"/>
                <a:ea typeface="Cambria"/>
                <a:cs typeface="Cambria"/>
                <a:sym typeface="Cambria"/>
              </a:rPr>
            </a:br>
            <a:r>
              <a:rPr lang="en" b="1" dirty="0" smtClean="0">
                <a:solidFill>
                  <a:schemeClr val="bg1"/>
                </a:solidFill>
                <a:latin typeface="Cambria"/>
                <a:ea typeface="Cambria"/>
                <a:cs typeface="Cambria"/>
                <a:sym typeface="Cambria"/>
              </a:rPr>
              <a:t>Nicolaus Lopez</a:t>
            </a:r>
            <a:endParaRPr lang="en-US" b="1" dirty="0" smtClean="0">
              <a:solidFill>
                <a:schemeClr val="bg1"/>
              </a:solidFill>
              <a:latin typeface="Cambria"/>
              <a:ea typeface="Cambria"/>
              <a:cs typeface="Cambria"/>
              <a:sym typeface="Cambria"/>
            </a:endParaRPr>
          </a:p>
          <a:p>
            <a:pPr lvl="0">
              <a:buClr>
                <a:schemeClr val="dk1"/>
              </a:buClr>
              <a:buSzPct val="45833"/>
            </a:pPr>
            <a:r>
              <a:rPr lang="en-US" b="1" dirty="0" err="1" smtClean="0">
                <a:solidFill>
                  <a:schemeClr val="bg1"/>
                </a:solidFill>
                <a:latin typeface="Cambria"/>
                <a:ea typeface="Cambria"/>
                <a:cs typeface="Cambria"/>
                <a:sym typeface="Cambria"/>
              </a:rPr>
              <a:t>Hallie</a:t>
            </a:r>
            <a:r>
              <a:rPr lang="en-US" b="1" dirty="0" smtClean="0">
                <a:solidFill>
                  <a:schemeClr val="bg1"/>
                </a:solidFill>
                <a:latin typeface="Cambria"/>
                <a:ea typeface="Cambria"/>
                <a:cs typeface="Cambria"/>
                <a:sym typeface="Cambria"/>
              </a:rPr>
              <a:t> </a:t>
            </a:r>
            <a:r>
              <a:rPr lang="en-US" b="1" dirty="0" err="1" smtClean="0">
                <a:solidFill>
                  <a:schemeClr val="bg1"/>
                </a:solidFill>
                <a:latin typeface="Cambria"/>
                <a:ea typeface="Cambria"/>
                <a:cs typeface="Cambria"/>
                <a:sym typeface="Cambria"/>
              </a:rPr>
              <a:t>Lavery</a:t>
            </a:r>
            <a:endParaRPr lang="en" dirty="0">
              <a:solidFill>
                <a:schemeClr val="bg1"/>
              </a:solidFill>
              <a:latin typeface="Cambria"/>
              <a:ea typeface="Cambria"/>
              <a:cs typeface="Cambria"/>
              <a:sym typeface="Cambria"/>
            </a:endParaRPr>
          </a:p>
        </p:txBody>
      </p:sp>
      <p:sp>
        <p:nvSpPr>
          <p:cNvPr id="10" name="Shape 58"/>
          <p:cNvSpPr txBox="1"/>
          <p:nvPr/>
        </p:nvSpPr>
        <p:spPr>
          <a:xfrm>
            <a:off x="4863753" y="3428895"/>
            <a:ext cx="1696475" cy="1027670"/>
          </a:xfrm>
          <a:prstGeom prst="rect">
            <a:avLst/>
          </a:prstGeom>
          <a:noFill/>
          <a:ln>
            <a:noFill/>
          </a:ln>
        </p:spPr>
        <p:txBody>
          <a:bodyPr lIns="91425" tIns="91425" rIns="91425" bIns="91425" anchor="t" anchorCtr="0">
            <a:noAutofit/>
          </a:bodyPr>
          <a:lstStyle/>
          <a:p>
            <a:pPr lvl="0" algn="r">
              <a:buClr>
                <a:schemeClr val="dk1"/>
              </a:buClr>
              <a:buSzPct val="45833"/>
            </a:pPr>
            <a:endParaRPr lang="en-US" b="1" dirty="0" smtClean="0">
              <a:solidFill>
                <a:schemeClr val="bg1"/>
              </a:solidFill>
              <a:latin typeface="Cambria"/>
              <a:ea typeface="Cambria"/>
              <a:cs typeface="Cambria"/>
              <a:sym typeface="Cambria"/>
            </a:endParaRPr>
          </a:p>
          <a:p>
            <a:pPr lvl="0" algn="r">
              <a:buClr>
                <a:schemeClr val="dk1"/>
              </a:buClr>
              <a:buSzPct val="45833"/>
            </a:pPr>
            <a:r>
              <a:rPr lang="en-US" b="1" dirty="0" smtClean="0">
                <a:solidFill>
                  <a:schemeClr val="bg1"/>
                </a:solidFill>
                <a:latin typeface="Cambria"/>
                <a:ea typeface="Cambria"/>
                <a:cs typeface="Cambria"/>
                <a:sym typeface="Cambria"/>
              </a:rPr>
              <a:t>Presented </a:t>
            </a:r>
            <a:r>
              <a:rPr lang="en-US" b="1" dirty="0" smtClean="0">
                <a:solidFill>
                  <a:schemeClr val="bg1"/>
                </a:solidFill>
                <a:latin typeface="Cambria"/>
                <a:ea typeface="Cambria"/>
                <a:cs typeface="Cambria"/>
                <a:sym typeface="Cambria"/>
              </a:rPr>
              <a:t>by:</a:t>
            </a:r>
          </a:p>
          <a:p>
            <a:pPr lvl="0" algn="r">
              <a:buClr>
                <a:schemeClr val="dk1"/>
              </a:buClr>
              <a:buSzPct val="45833"/>
            </a:pPr>
            <a:r>
              <a:rPr lang="en-US" b="1" dirty="0" smtClean="0">
                <a:solidFill>
                  <a:schemeClr val="bg1"/>
                </a:solidFill>
                <a:latin typeface="Cambria"/>
                <a:ea typeface="Cambria"/>
                <a:cs typeface="Cambria"/>
                <a:sym typeface="Cambria"/>
              </a:rPr>
              <a:t>____________________</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Tips to calm the nerves</a:t>
            </a:r>
          </a:p>
        </p:txBody>
      </p:sp>
      <p:sp>
        <p:nvSpPr>
          <p:cNvPr id="127" name="Shape 127"/>
          <p:cNvSpPr txBox="1">
            <a:spLocks noGrp="1"/>
          </p:cNvSpPr>
          <p:nvPr>
            <p:ph type="body" idx="1"/>
          </p:nvPr>
        </p:nvSpPr>
        <p:spPr>
          <a:xfrm>
            <a:off x="311700" y="1087850"/>
            <a:ext cx="3796799" cy="4119000"/>
          </a:xfrm>
          <a:prstGeom prst="rect">
            <a:avLst/>
          </a:prstGeom>
        </p:spPr>
        <p:txBody>
          <a:bodyPr lIns="91425" tIns="91425" rIns="91425" bIns="91425" anchor="t" anchorCtr="0">
            <a:noAutofit/>
          </a:bodyPr>
          <a:lstStyle/>
          <a:p>
            <a:pPr marL="457200" marR="0" lvl="0" indent="-368300" algn="l" rtl="0">
              <a:lnSpc>
                <a:spcPct val="115000"/>
              </a:lnSpc>
              <a:spcBef>
                <a:spcPts val="0"/>
              </a:spcBef>
              <a:spcAft>
                <a:spcPts val="1600"/>
              </a:spcAft>
              <a:buClr>
                <a:srgbClr val="980000"/>
              </a:buClr>
              <a:buSzPct val="100000"/>
            </a:pPr>
            <a:r>
              <a:rPr lang="en" sz="2200">
                <a:solidFill>
                  <a:srgbClr val="980000"/>
                </a:solidFill>
              </a:rPr>
              <a:t>Make your nervousness enthusiasm</a:t>
            </a:r>
          </a:p>
          <a:p>
            <a:pPr marL="457200" marR="0" lvl="0" indent="-368300" algn="l" rtl="0">
              <a:lnSpc>
                <a:spcPct val="115000"/>
              </a:lnSpc>
              <a:spcBef>
                <a:spcPts val="0"/>
              </a:spcBef>
              <a:spcAft>
                <a:spcPts val="1600"/>
              </a:spcAft>
              <a:buClr>
                <a:srgbClr val="980000"/>
              </a:buClr>
              <a:buSzPct val="100000"/>
            </a:pPr>
            <a:r>
              <a:rPr lang="en" sz="2200">
                <a:solidFill>
                  <a:srgbClr val="980000"/>
                </a:solidFill>
              </a:rPr>
              <a:t>Positive thoughts</a:t>
            </a:r>
          </a:p>
          <a:p>
            <a:pPr marL="457200" marR="0" lvl="0" indent="-368300" algn="l" rtl="0">
              <a:lnSpc>
                <a:spcPct val="115000"/>
              </a:lnSpc>
              <a:spcBef>
                <a:spcPts val="0"/>
              </a:spcBef>
              <a:spcAft>
                <a:spcPts val="1600"/>
              </a:spcAft>
              <a:buClr>
                <a:srgbClr val="980000"/>
              </a:buClr>
              <a:buSzPct val="100000"/>
            </a:pPr>
            <a:r>
              <a:rPr lang="en" sz="2200">
                <a:solidFill>
                  <a:srgbClr val="980000"/>
                </a:solidFill>
              </a:rPr>
              <a:t>Breathe deeply</a:t>
            </a:r>
          </a:p>
          <a:p>
            <a:pPr marL="457200" marR="0" lvl="0" indent="-368300" algn="l" rtl="0">
              <a:lnSpc>
                <a:spcPct val="115000"/>
              </a:lnSpc>
              <a:spcBef>
                <a:spcPts val="0"/>
              </a:spcBef>
              <a:spcAft>
                <a:spcPts val="1600"/>
              </a:spcAft>
              <a:buClr>
                <a:srgbClr val="980000"/>
              </a:buClr>
              <a:buSzPct val="100000"/>
            </a:pPr>
            <a:r>
              <a:rPr lang="en" sz="2200">
                <a:solidFill>
                  <a:srgbClr val="980000"/>
                </a:solidFill>
              </a:rPr>
              <a:t>Smile</a:t>
            </a:r>
          </a:p>
          <a:p>
            <a:pPr marL="457200" marR="0" lvl="0" indent="-368300" algn="l" rtl="0">
              <a:lnSpc>
                <a:spcPct val="115000"/>
              </a:lnSpc>
              <a:spcBef>
                <a:spcPts val="0"/>
              </a:spcBef>
              <a:spcAft>
                <a:spcPts val="1600"/>
              </a:spcAft>
              <a:buClr>
                <a:srgbClr val="980000"/>
              </a:buClr>
              <a:buSzPct val="100000"/>
            </a:pPr>
            <a:r>
              <a:rPr lang="en" sz="2200">
                <a:solidFill>
                  <a:srgbClr val="980000"/>
                </a:solidFill>
              </a:rPr>
              <a:t> Watch a motivational video</a:t>
            </a:r>
          </a:p>
          <a:p>
            <a:pPr marL="914400" marR="0" lvl="1" indent="-381000" algn="l" rtl="0">
              <a:lnSpc>
                <a:spcPct val="115000"/>
              </a:lnSpc>
              <a:spcBef>
                <a:spcPts val="0"/>
              </a:spcBef>
              <a:spcAft>
                <a:spcPts val="1600"/>
              </a:spcAft>
              <a:buClr>
                <a:srgbClr val="980000"/>
              </a:buClr>
              <a:buSzPct val="171428"/>
            </a:pPr>
            <a:r>
              <a:rPr lang="en" sz="1400">
                <a:solidFill>
                  <a:srgbClr val="980000"/>
                </a:solidFill>
              </a:rPr>
              <a:t>(https://www.youtube.com/watch?v=l-gQLqv9f4o)</a:t>
            </a:r>
          </a:p>
          <a:p>
            <a:pPr lvl="0" rtl="0">
              <a:spcBef>
                <a:spcPts val="0"/>
              </a:spcBef>
              <a:buNone/>
            </a:pPr>
            <a:endParaRPr sz="1400">
              <a:solidFill>
                <a:srgbClr val="980000"/>
              </a:solidFill>
            </a:endParaRPr>
          </a:p>
        </p:txBody>
      </p:sp>
      <p:pic>
        <p:nvPicPr>
          <p:cNvPr id="128" name="Shape 128"/>
          <p:cNvPicPr preferRelativeResize="0"/>
          <p:nvPr/>
        </p:nvPicPr>
        <p:blipFill>
          <a:blip r:embed="rId3">
            <a:alphaModFix/>
          </a:blip>
          <a:stretch>
            <a:fillRect/>
          </a:stretch>
        </p:blipFill>
        <p:spPr>
          <a:xfrm>
            <a:off x="8401425" y="4400925"/>
            <a:ext cx="742574" cy="742574"/>
          </a:xfrm>
          <a:prstGeom prst="rect">
            <a:avLst/>
          </a:prstGeom>
          <a:noFill/>
          <a:ln>
            <a:noFill/>
          </a:ln>
        </p:spPr>
      </p:pic>
      <p:sp>
        <p:nvSpPr>
          <p:cNvPr id="129" name="Shape 129">
            <a:hlinkClick r:id=""/>
          </p:cNvPr>
          <p:cNvSpPr/>
          <p:nvPr/>
        </p:nvSpPr>
        <p:spPr>
          <a:xfrm>
            <a:off x="4260300" y="1069975"/>
            <a:ext cx="4572000" cy="3429000"/>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Resources</a:t>
            </a:r>
          </a:p>
        </p:txBody>
      </p:sp>
      <p:pic>
        <p:nvPicPr>
          <p:cNvPr id="135" name="Shape 135"/>
          <p:cNvPicPr preferRelativeResize="0"/>
          <p:nvPr/>
        </p:nvPicPr>
        <p:blipFill>
          <a:blip r:embed="rId3">
            <a:alphaModFix/>
          </a:blip>
          <a:stretch>
            <a:fillRect/>
          </a:stretch>
        </p:blipFill>
        <p:spPr>
          <a:xfrm>
            <a:off x="8401425" y="4400925"/>
            <a:ext cx="742574" cy="742574"/>
          </a:xfrm>
          <a:prstGeom prst="rect">
            <a:avLst/>
          </a:prstGeom>
          <a:noFill/>
          <a:ln>
            <a:noFill/>
          </a:ln>
        </p:spPr>
      </p:pic>
      <p:sp>
        <p:nvSpPr>
          <p:cNvPr id="136" name="Shape 136"/>
          <p:cNvSpPr txBox="1"/>
          <p:nvPr/>
        </p:nvSpPr>
        <p:spPr>
          <a:xfrm>
            <a:off x="376350" y="1168675"/>
            <a:ext cx="8391900" cy="3697499"/>
          </a:xfrm>
          <a:prstGeom prst="rect">
            <a:avLst/>
          </a:prstGeom>
          <a:noFill/>
          <a:ln>
            <a:noFill/>
          </a:ln>
        </p:spPr>
        <p:txBody>
          <a:bodyPr lIns="91425" tIns="91425" rIns="91425" bIns="91425" anchor="t" anchorCtr="0">
            <a:noAutofit/>
          </a:bodyPr>
          <a:lstStyle/>
          <a:p>
            <a:pPr marL="457200" lvl="0" indent="-342900" rtl="0">
              <a:lnSpc>
                <a:spcPct val="114285"/>
              </a:lnSpc>
              <a:spcBef>
                <a:spcPts val="700"/>
              </a:spcBef>
              <a:spcAft>
                <a:spcPts val="1500"/>
              </a:spcAft>
              <a:buClr>
                <a:srgbClr val="980000"/>
              </a:buClr>
              <a:buSzPct val="100000"/>
              <a:buChar char="●"/>
            </a:pPr>
            <a:r>
              <a:rPr lang="en" sz="1800">
                <a:solidFill>
                  <a:srgbClr val="980000"/>
                </a:solidFill>
              </a:rPr>
              <a:t>Improve Your Presentation Skills:</a:t>
            </a:r>
            <a:r>
              <a:rPr lang="en" sz="1800" u="sng">
                <a:solidFill>
                  <a:srgbClr val="980000"/>
                </a:solidFill>
                <a:hlinkClick r:id="rId4"/>
              </a:rPr>
              <a:t>http://onforb.es/14H0EbG</a:t>
            </a:r>
          </a:p>
          <a:p>
            <a:pPr marL="457200" lvl="0" indent="-342900" rtl="0">
              <a:lnSpc>
                <a:spcPct val="114285"/>
              </a:lnSpc>
              <a:spcBef>
                <a:spcPts val="700"/>
              </a:spcBef>
              <a:spcAft>
                <a:spcPts val="1500"/>
              </a:spcAft>
              <a:buClr>
                <a:srgbClr val="980000"/>
              </a:buClr>
              <a:buSzPct val="100000"/>
              <a:buChar char="●"/>
            </a:pPr>
            <a:r>
              <a:rPr lang="en" sz="1800">
                <a:solidFill>
                  <a:srgbClr val="980000"/>
                </a:solidFill>
              </a:rPr>
              <a:t>Leadership: </a:t>
            </a:r>
            <a:r>
              <a:rPr lang="en" sz="1800" u="sng">
                <a:solidFill>
                  <a:srgbClr val="980000"/>
                </a:solidFill>
                <a:hlinkClick r:id="rId5"/>
              </a:rPr>
              <a:t>https://www.ted.com/topics/leadership</a:t>
            </a:r>
          </a:p>
          <a:p>
            <a:pPr marL="457200" lvl="0" indent="-342900" rtl="0">
              <a:lnSpc>
                <a:spcPct val="114285"/>
              </a:lnSpc>
              <a:spcBef>
                <a:spcPts val="700"/>
              </a:spcBef>
              <a:spcAft>
                <a:spcPts val="1500"/>
              </a:spcAft>
              <a:buClr>
                <a:srgbClr val="980000"/>
              </a:buClr>
              <a:buSzPct val="100000"/>
              <a:buChar char="●"/>
            </a:pPr>
            <a:r>
              <a:rPr lang="en" sz="1800">
                <a:solidFill>
                  <a:srgbClr val="980000"/>
                </a:solidFill>
              </a:rPr>
              <a:t>Public Speaking: </a:t>
            </a:r>
            <a:r>
              <a:rPr lang="en" sz="1800" u="sng">
                <a:solidFill>
                  <a:schemeClr val="hlink"/>
                </a:solidFill>
                <a:hlinkClick r:id="rId6"/>
              </a:rPr>
              <a:t>https://www.ted.com/playlists/226/before_public_speaking</a:t>
            </a:r>
          </a:p>
          <a:p>
            <a:pPr marL="457200" lvl="0" indent="-342900" rtl="0">
              <a:lnSpc>
                <a:spcPct val="114285"/>
              </a:lnSpc>
              <a:spcBef>
                <a:spcPts val="700"/>
              </a:spcBef>
              <a:spcAft>
                <a:spcPts val="1500"/>
              </a:spcAft>
              <a:buClr>
                <a:srgbClr val="980000"/>
              </a:buClr>
              <a:buSzPct val="100000"/>
              <a:buChar char="●"/>
            </a:pPr>
            <a:r>
              <a:rPr lang="en" sz="1800">
                <a:solidFill>
                  <a:srgbClr val="980000"/>
                </a:solidFill>
              </a:rPr>
              <a:t>Great Public Speakers</a:t>
            </a:r>
          </a:p>
          <a:p>
            <a:pPr marL="914400" lvl="1" indent="-342900" rtl="0">
              <a:lnSpc>
                <a:spcPct val="114285"/>
              </a:lnSpc>
              <a:spcBef>
                <a:spcPts val="700"/>
              </a:spcBef>
              <a:spcAft>
                <a:spcPts val="1500"/>
              </a:spcAft>
              <a:buClr>
                <a:srgbClr val="980000"/>
              </a:buClr>
              <a:buChar char="○"/>
            </a:pPr>
            <a:endParaRPr sz="1800">
              <a:solidFill>
                <a:srgbClr val="980000"/>
              </a:solidFill>
            </a:endParaRPr>
          </a:p>
          <a:p>
            <a:pPr lvl="0" rtl="0">
              <a:lnSpc>
                <a:spcPct val="114285"/>
              </a:lnSpc>
              <a:spcBef>
                <a:spcPts val="700"/>
              </a:spcBef>
              <a:spcAft>
                <a:spcPts val="1500"/>
              </a:spcAft>
              <a:buNone/>
            </a:pPr>
            <a:endParaRPr sz="1800">
              <a:solidFill>
                <a:srgbClr val="980000"/>
              </a:solidFill>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a:spcBef>
                <a:spcPts val="0"/>
              </a:spcBef>
              <a:buNone/>
            </a:pPr>
            <a:r>
              <a:rPr lang="en">
                <a:solidFill>
                  <a:schemeClr val="lt1"/>
                </a:solidFill>
                <a:latin typeface="Calibri"/>
                <a:ea typeface="Calibri"/>
                <a:cs typeface="Calibri"/>
                <a:sym typeface="Calibri"/>
              </a:rPr>
              <a:t>Outline</a:t>
            </a:r>
          </a:p>
        </p:txBody>
      </p:sp>
      <p:sp>
        <p:nvSpPr>
          <p:cNvPr id="66" name="Shape 6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lr>
                <a:srgbClr val="990000"/>
              </a:buClr>
              <a:buChar char="●"/>
            </a:pPr>
            <a:r>
              <a:rPr lang="en">
                <a:solidFill>
                  <a:srgbClr val="990000"/>
                </a:solidFill>
              </a:rPr>
              <a:t>The importance of presentation skills?</a:t>
            </a:r>
          </a:p>
          <a:p>
            <a:pPr marL="457200" lvl="0" indent="-228600" rtl="0">
              <a:spcBef>
                <a:spcPts val="0"/>
              </a:spcBef>
              <a:buClr>
                <a:srgbClr val="990000"/>
              </a:buClr>
              <a:buChar char="●"/>
            </a:pPr>
            <a:r>
              <a:rPr lang="en">
                <a:solidFill>
                  <a:srgbClr val="990000"/>
                </a:solidFill>
              </a:rPr>
              <a:t>Traits of a Bad/Great Presenter.</a:t>
            </a:r>
          </a:p>
          <a:p>
            <a:pPr marL="457200" lvl="0" indent="-228600" rtl="0">
              <a:spcBef>
                <a:spcPts val="0"/>
              </a:spcBef>
              <a:buClr>
                <a:srgbClr val="990000"/>
              </a:buClr>
              <a:buChar char="●"/>
            </a:pPr>
            <a:r>
              <a:rPr lang="en">
                <a:solidFill>
                  <a:srgbClr val="990000"/>
                </a:solidFill>
              </a:rPr>
              <a:t>How to get great with presentations</a:t>
            </a:r>
          </a:p>
          <a:p>
            <a:pPr marL="914400" lvl="1" indent="-228600" rtl="0">
              <a:spcBef>
                <a:spcPts val="0"/>
              </a:spcBef>
              <a:buClr>
                <a:srgbClr val="990000"/>
              </a:buClr>
              <a:buChar char="○"/>
            </a:pPr>
            <a:r>
              <a:rPr lang="en">
                <a:solidFill>
                  <a:srgbClr val="990000"/>
                </a:solidFill>
              </a:rPr>
              <a:t>Success in presentation skills</a:t>
            </a:r>
          </a:p>
          <a:p>
            <a:pPr marL="1371600" lvl="2" indent="-228600" rtl="0">
              <a:spcBef>
                <a:spcPts val="0"/>
              </a:spcBef>
              <a:buClr>
                <a:srgbClr val="990000"/>
              </a:buClr>
              <a:buChar char="■"/>
            </a:pPr>
            <a:r>
              <a:rPr lang="en">
                <a:solidFill>
                  <a:srgbClr val="990000"/>
                </a:solidFill>
              </a:rPr>
              <a:t>Productive</a:t>
            </a:r>
          </a:p>
          <a:p>
            <a:pPr marL="1371600" lvl="2" indent="-228600" rtl="0">
              <a:spcBef>
                <a:spcPts val="0"/>
              </a:spcBef>
              <a:buClr>
                <a:srgbClr val="990000"/>
              </a:buClr>
              <a:buChar char="■"/>
            </a:pPr>
            <a:r>
              <a:rPr lang="en">
                <a:solidFill>
                  <a:srgbClr val="990000"/>
                </a:solidFill>
              </a:rPr>
              <a:t>Present</a:t>
            </a:r>
          </a:p>
          <a:p>
            <a:pPr marL="1371600" lvl="2" indent="-228600" rtl="0">
              <a:spcBef>
                <a:spcPts val="0"/>
              </a:spcBef>
              <a:buClr>
                <a:srgbClr val="990000"/>
              </a:buClr>
              <a:buChar char="■"/>
            </a:pPr>
            <a:r>
              <a:rPr lang="en">
                <a:solidFill>
                  <a:srgbClr val="990000"/>
                </a:solidFill>
              </a:rPr>
              <a:t>Passion</a:t>
            </a:r>
          </a:p>
          <a:p>
            <a:pPr marL="1371600" lvl="2" indent="-228600" rtl="0">
              <a:spcBef>
                <a:spcPts val="0"/>
              </a:spcBef>
              <a:buClr>
                <a:srgbClr val="990000"/>
              </a:buClr>
              <a:buChar char="■"/>
            </a:pPr>
            <a:r>
              <a:rPr lang="en">
                <a:solidFill>
                  <a:srgbClr val="990000"/>
                </a:solidFill>
              </a:rPr>
              <a:t>Practice</a:t>
            </a:r>
          </a:p>
        </p:txBody>
      </p:sp>
      <p:pic>
        <p:nvPicPr>
          <p:cNvPr id="67" name="Shape 67"/>
          <p:cNvPicPr preferRelativeResize="0"/>
          <p:nvPr/>
        </p:nvPicPr>
        <p:blipFill>
          <a:blip r:embed="rId3">
            <a:alphaModFix/>
          </a:blip>
          <a:stretch>
            <a:fillRect/>
          </a:stretch>
        </p:blipFill>
        <p:spPr>
          <a:xfrm>
            <a:off x="8401425" y="4400925"/>
            <a:ext cx="742574" cy="742574"/>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Why are presentation skills important?</a:t>
            </a:r>
          </a:p>
        </p:txBody>
      </p:sp>
      <p:sp>
        <p:nvSpPr>
          <p:cNvPr id="73" name="Shape 73"/>
          <p:cNvSpPr txBox="1">
            <a:spLocks noGrp="1"/>
          </p:cNvSpPr>
          <p:nvPr>
            <p:ph type="body" idx="1"/>
          </p:nvPr>
        </p:nvSpPr>
        <p:spPr>
          <a:xfrm>
            <a:off x="311700" y="1268650"/>
            <a:ext cx="4483200" cy="3416400"/>
          </a:xfrm>
          <a:prstGeom prst="rect">
            <a:avLst/>
          </a:prstGeom>
        </p:spPr>
        <p:txBody>
          <a:bodyPr lIns="91425" tIns="91425" rIns="91425" bIns="91425" anchor="t" anchorCtr="0">
            <a:noAutofit/>
          </a:bodyPr>
          <a:lstStyle/>
          <a:p>
            <a:pPr marL="457200" marR="0" lvl="0" indent="-431800" rtl="0">
              <a:lnSpc>
                <a:spcPct val="115000"/>
              </a:lnSpc>
              <a:spcBef>
                <a:spcPts val="0"/>
              </a:spcBef>
              <a:spcAft>
                <a:spcPts val="1600"/>
              </a:spcAft>
              <a:buClr>
                <a:srgbClr val="980000"/>
              </a:buClr>
              <a:buSzPct val="100000"/>
              <a:buChar char="●"/>
            </a:pPr>
            <a:r>
              <a:rPr lang="en" sz="3200">
                <a:solidFill>
                  <a:srgbClr val="980000"/>
                </a:solidFill>
              </a:rPr>
              <a:t>School</a:t>
            </a:r>
          </a:p>
          <a:p>
            <a:pPr marL="457200" marR="0" lvl="0" indent="-431800" rtl="0">
              <a:lnSpc>
                <a:spcPct val="115000"/>
              </a:lnSpc>
              <a:spcBef>
                <a:spcPts val="0"/>
              </a:spcBef>
              <a:spcAft>
                <a:spcPts val="1600"/>
              </a:spcAft>
              <a:buClr>
                <a:srgbClr val="980000"/>
              </a:buClr>
              <a:buSzPct val="100000"/>
              <a:buChar char="●"/>
            </a:pPr>
            <a:r>
              <a:rPr lang="en" sz="3200">
                <a:solidFill>
                  <a:srgbClr val="980000"/>
                </a:solidFill>
              </a:rPr>
              <a:t>Club\Organization</a:t>
            </a:r>
          </a:p>
          <a:p>
            <a:pPr marL="457200" marR="0" lvl="0" indent="-431800" rtl="0">
              <a:lnSpc>
                <a:spcPct val="115000"/>
              </a:lnSpc>
              <a:spcBef>
                <a:spcPts val="0"/>
              </a:spcBef>
              <a:spcAft>
                <a:spcPts val="1600"/>
              </a:spcAft>
              <a:buClr>
                <a:srgbClr val="980000"/>
              </a:buClr>
              <a:buSzPct val="100000"/>
              <a:buChar char="●"/>
            </a:pPr>
            <a:r>
              <a:rPr lang="en" sz="3200">
                <a:solidFill>
                  <a:srgbClr val="980000"/>
                </a:solidFill>
              </a:rPr>
              <a:t>Debating</a:t>
            </a:r>
          </a:p>
          <a:p>
            <a:pPr marL="457200" marR="0" lvl="0" indent="-431800" rtl="0">
              <a:lnSpc>
                <a:spcPct val="115000"/>
              </a:lnSpc>
              <a:spcBef>
                <a:spcPts val="0"/>
              </a:spcBef>
              <a:spcAft>
                <a:spcPts val="1600"/>
              </a:spcAft>
              <a:buClr>
                <a:srgbClr val="980000"/>
              </a:buClr>
              <a:buSzPct val="100000"/>
              <a:buChar char="●"/>
            </a:pPr>
            <a:r>
              <a:rPr lang="en" sz="3200">
                <a:solidFill>
                  <a:srgbClr val="980000"/>
                </a:solidFill>
              </a:rPr>
              <a:t>Finding a Job</a:t>
            </a:r>
          </a:p>
          <a:p>
            <a:pPr lvl="0" rtl="0">
              <a:spcBef>
                <a:spcPts val="0"/>
              </a:spcBef>
              <a:buNone/>
            </a:pPr>
            <a:endParaRPr>
              <a:solidFill>
                <a:srgbClr val="990000"/>
              </a:solidFill>
            </a:endParaRPr>
          </a:p>
        </p:txBody>
      </p:sp>
      <p:pic>
        <p:nvPicPr>
          <p:cNvPr id="74" name="Shape 74"/>
          <p:cNvPicPr preferRelativeResize="0"/>
          <p:nvPr/>
        </p:nvPicPr>
        <p:blipFill>
          <a:blip r:embed="rId3">
            <a:alphaModFix/>
          </a:blip>
          <a:stretch>
            <a:fillRect/>
          </a:stretch>
        </p:blipFill>
        <p:spPr>
          <a:xfrm>
            <a:off x="8401425" y="4400925"/>
            <a:ext cx="742574" cy="742574"/>
          </a:xfrm>
          <a:prstGeom prst="rect">
            <a:avLst/>
          </a:prstGeom>
          <a:noFill/>
          <a:ln>
            <a:noFill/>
          </a:ln>
        </p:spPr>
      </p:pic>
      <p:pic>
        <p:nvPicPr>
          <p:cNvPr id="75" name="Shape 75"/>
          <p:cNvPicPr preferRelativeResize="0"/>
          <p:nvPr/>
        </p:nvPicPr>
        <p:blipFill rotWithShape="1">
          <a:blip r:embed="rId4">
            <a:alphaModFix/>
          </a:blip>
          <a:srcRect l="6741" r="3733"/>
          <a:stretch/>
        </p:blipFill>
        <p:spPr>
          <a:xfrm>
            <a:off x="4693900" y="1235375"/>
            <a:ext cx="4140124" cy="2977550"/>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Identify traits of presenters</a:t>
            </a:r>
          </a:p>
        </p:txBody>
      </p:sp>
      <p:sp>
        <p:nvSpPr>
          <p:cNvPr id="81" name="Shape 81"/>
          <p:cNvSpPr txBox="1">
            <a:spLocks noGrp="1"/>
          </p:cNvSpPr>
          <p:nvPr>
            <p:ph type="body" idx="1"/>
          </p:nvPr>
        </p:nvSpPr>
        <p:spPr>
          <a:xfrm>
            <a:off x="311700" y="1152475"/>
            <a:ext cx="4163699" cy="3137099"/>
          </a:xfrm>
          <a:prstGeom prst="rect">
            <a:avLst/>
          </a:prstGeom>
          <a:solidFill>
            <a:srgbClr val="F1C232"/>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0"/>
              </a:spcAft>
              <a:buNone/>
            </a:pPr>
            <a:r>
              <a:rPr lang="en" sz="2400">
                <a:solidFill>
                  <a:srgbClr val="FFFFFF"/>
                </a:solidFill>
                <a:latin typeface="Calibri"/>
                <a:ea typeface="Calibri"/>
                <a:cs typeface="Calibri"/>
                <a:sym typeface="Calibri"/>
              </a:rPr>
              <a:t>Traits of a </a:t>
            </a:r>
            <a:r>
              <a:rPr lang="en" sz="2400" b="1" i="1">
                <a:solidFill>
                  <a:srgbClr val="FFFFFF"/>
                </a:solidFill>
                <a:latin typeface="Calibri"/>
                <a:ea typeface="Calibri"/>
                <a:cs typeface="Calibri"/>
                <a:sym typeface="Calibri"/>
              </a:rPr>
              <a:t>BAD</a:t>
            </a:r>
            <a:r>
              <a:rPr lang="en" sz="2400" i="1">
                <a:solidFill>
                  <a:srgbClr val="FFFFFF"/>
                </a:solidFill>
                <a:latin typeface="Calibri"/>
                <a:ea typeface="Calibri"/>
                <a:cs typeface="Calibri"/>
                <a:sym typeface="Calibri"/>
              </a:rPr>
              <a:t> </a:t>
            </a:r>
            <a:r>
              <a:rPr lang="en" sz="2400">
                <a:solidFill>
                  <a:srgbClr val="FFFFFF"/>
                </a:solidFill>
                <a:latin typeface="Calibri"/>
                <a:ea typeface="Calibri"/>
                <a:cs typeface="Calibri"/>
                <a:sym typeface="Calibri"/>
              </a:rPr>
              <a:t>presenter:</a:t>
            </a:r>
          </a:p>
          <a:p>
            <a:pPr marL="457200" lvl="0" indent="-381000" rtl="0">
              <a:lnSpc>
                <a:spcPct val="100000"/>
              </a:lnSpc>
              <a:spcBef>
                <a:spcPts val="0"/>
              </a:spcBef>
              <a:spcAft>
                <a:spcPts val="0"/>
              </a:spcAft>
              <a:buClr>
                <a:srgbClr val="FFFFFF"/>
              </a:buClr>
              <a:buSzPct val="100000"/>
              <a:buFont typeface="Calibri"/>
            </a:pPr>
            <a:r>
              <a:rPr lang="en" sz="2400">
                <a:solidFill>
                  <a:srgbClr val="FFFFFF"/>
                </a:solidFill>
                <a:latin typeface="Calibri"/>
                <a:ea typeface="Calibri"/>
                <a:cs typeface="Calibri"/>
                <a:sym typeface="Calibri"/>
              </a:rPr>
              <a:t>Lots of text</a:t>
            </a:r>
          </a:p>
          <a:p>
            <a:pPr marL="457200" lvl="0" indent="-381000" rtl="0">
              <a:lnSpc>
                <a:spcPct val="100000"/>
              </a:lnSpc>
              <a:spcBef>
                <a:spcPts val="0"/>
              </a:spcBef>
              <a:spcAft>
                <a:spcPts val="0"/>
              </a:spcAft>
              <a:buClr>
                <a:srgbClr val="FFFFFF"/>
              </a:buClr>
              <a:buSzPct val="100000"/>
              <a:buFont typeface="Calibri"/>
            </a:pPr>
            <a:r>
              <a:rPr lang="en" sz="2400">
                <a:solidFill>
                  <a:srgbClr val="FFFFFF"/>
                </a:solidFill>
                <a:latin typeface="Calibri"/>
                <a:ea typeface="Calibri"/>
                <a:cs typeface="Calibri"/>
                <a:sym typeface="Calibri"/>
              </a:rPr>
              <a:t>Not knowing the topic</a:t>
            </a:r>
          </a:p>
          <a:p>
            <a:pPr marL="457200" lvl="0" indent="-381000" rtl="0">
              <a:lnSpc>
                <a:spcPct val="100000"/>
              </a:lnSpc>
              <a:spcBef>
                <a:spcPts val="0"/>
              </a:spcBef>
              <a:spcAft>
                <a:spcPts val="0"/>
              </a:spcAft>
              <a:buClr>
                <a:srgbClr val="FFFFFF"/>
              </a:buClr>
              <a:buSzPct val="100000"/>
              <a:buFont typeface="Calibri"/>
            </a:pPr>
            <a:r>
              <a:rPr lang="en" sz="2400">
                <a:solidFill>
                  <a:srgbClr val="FFFFFF"/>
                </a:solidFill>
                <a:latin typeface="Calibri"/>
                <a:ea typeface="Calibri"/>
                <a:cs typeface="Calibri"/>
                <a:sym typeface="Calibri"/>
              </a:rPr>
              <a:t>Bad design</a:t>
            </a:r>
          </a:p>
          <a:p>
            <a:pPr marL="457200" lvl="0" indent="-381000" rtl="0">
              <a:lnSpc>
                <a:spcPct val="100000"/>
              </a:lnSpc>
              <a:spcBef>
                <a:spcPts val="0"/>
              </a:spcBef>
              <a:spcAft>
                <a:spcPts val="0"/>
              </a:spcAft>
              <a:buClr>
                <a:srgbClr val="FFFFFF"/>
              </a:buClr>
              <a:buSzPct val="100000"/>
              <a:buFont typeface="Calibri"/>
            </a:pPr>
            <a:r>
              <a:rPr lang="en" sz="2400">
                <a:solidFill>
                  <a:srgbClr val="FFFFFF"/>
                </a:solidFill>
                <a:latin typeface="Calibri"/>
                <a:ea typeface="Calibri"/>
                <a:cs typeface="Calibri"/>
                <a:sym typeface="Calibri"/>
              </a:rPr>
              <a:t>Reading word for word </a:t>
            </a:r>
          </a:p>
        </p:txBody>
      </p:sp>
      <p:pic>
        <p:nvPicPr>
          <p:cNvPr id="82" name="Shape 82"/>
          <p:cNvPicPr preferRelativeResize="0"/>
          <p:nvPr/>
        </p:nvPicPr>
        <p:blipFill>
          <a:blip r:embed="rId3">
            <a:alphaModFix/>
          </a:blip>
          <a:stretch>
            <a:fillRect/>
          </a:stretch>
        </p:blipFill>
        <p:spPr>
          <a:xfrm>
            <a:off x="8401425" y="4400925"/>
            <a:ext cx="742574" cy="742574"/>
          </a:xfrm>
          <a:prstGeom prst="rect">
            <a:avLst/>
          </a:prstGeom>
          <a:noFill/>
          <a:ln>
            <a:noFill/>
          </a:ln>
        </p:spPr>
      </p:pic>
      <p:sp>
        <p:nvSpPr>
          <p:cNvPr id="83" name="Shape 83"/>
          <p:cNvSpPr txBox="1">
            <a:spLocks noGrp="1"/>
          </p:cNvSpPr>
          <p:nvPr>
            <p:ph type="body" idx="2"/>
          </p:nvPr>
        </p:nvSpPr>
        <p:spPr>
          <a:xfrm>
            <a:off x="4630625" y="1152475"/>
            <a:ext cx="4201799" cy="3137099"/>
          </a:xfrm>
          <a:prstGeom prst="rect">
            <a:avLst/>
          </a:prstGeom>
          <a:solidFill>
            <a:srgbClr val="990000"/>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0"/>
              </a:spcAft>
              <a:buNone/>
            </a:pPr>
            <a:r>
              <a:rPr lang="en" sz="2400">
                <a:solidFill>
                  <a:srgbClr val="FFFFFF"/>
                </a:solidFill>
                <a:latin typeface="Calibri"/>
                <a:ea typeface="Calibri"/>
                <a:cs typeface="Calibri"/>
                <a:sym typeface="Calibri"/>
              </a:rPr>
              <a:t>Traits of a </a:t>
            </a:r>
            <a:r>
              <a:rPr lang="en" sz="2400" b="1" i="1">
                <a:solidFill>
                  <a:srgbClr val="FFFFFF"/>
                </a:solidFill>
                <a:latin typeface="Calibri"/>
                <a:ea typeface="Calibri"/>
                <a:cs typeface="Calibri"/>
                <a:sym typeface="Calibri"/>
              </a:rPr>
              <a:t>GOOD</a:t>
            </a:r>
            <a:r>
              <a:rPr lang="en" sz="2400" i="1">
                <a:solidFill>
                  <a:srgbClr val="FFFFFF"/>
                </a:solidFill>
                <a:latin typeface="Calibri"/>
                <a:ea typeface="Calibri"/>
                <a:cs typeface="Calibri"/>
                <a:sym typeface="Calibri"/>
              </a:rPr>
              <a:t> </a:t>
            </a:r>
            <a:r>
              <a:rPr lang="en" sz="2400">
                <a:solidFill>
                  <a:srgbClr val="FFFFFF"/>
                </a:solidFill>
                <a:latin typeface="Calibri"/>
                <a:ea typeface="Calibri"/>
                <a:cs typeface="Calibri"/>
                <a:sym typeface="Calibri"/>
              </a:rPr>
              <a:t>presenter:</a:t>
            </a:r>
          </a:p>
          <a:p>
            <a:pPr marL="457200" lvl="0" indent="-381000" rtl="0">
              <a:lnSpc>
                <a:spcPct val="100000"/>
              </a:lnSpc>
              <a:spcBef>
                <a:spcPts val="0"/>
              </a:spcBef>
              <a:spcAft>
                <a:spcPts val="0"/>
              </a:spcAft>
              <a:buClr>
                <a:srgbClr val="FFFFFF"/>
              </a:buClr>
              <a:buSzPct val="100000"/>
              <a:buFont typeface="Calibri"/>
            </a:pPr>
            <a:r>
              <a:rPr lang="en" sz="2400">
                <a:solidFill>
                  <a:srgbClr val="FFFFFF"/>
                </a:solidFill>
                <a:latin typeface="Calibri"/>
                <a:ea typeface="Calibri"/>
                <a:cs typeface="Calibri"/>
                <a:sym typeface="Calibri"/>
              </a:rPr>
              <a:t>Make it relatable</a:t>
            </a:r>
          </a:p>
          <a:p>
            <a:pPr marL="457200" lvl="0" indent="-381000" rtl="0">
              <a:lnSpc>
                <a:spcPct val="100000"/>
              </a:lnSpc>
              <a:spcBef>
                <a:spcPts val="0"/>
              </a:spcBef>
              <a:spcAft>
                <a:spcPts val="0"/>
              </a:spcAft>
              <a:buClr>
                <a:srgbClr val="FFFFFF"/>
              </a:buClr>
              <a:buSzPct val="100000"/>
              <a:buFont typeface="Calibri"/>
            </a:pPr>
            <a:r>
              <a:rPr lang="en" sz="2400">
                <a:solidFill>
                  <a:srgbClr val="FFFFFF"/>
                </a:solidFill>
                <a:latin typeface="Calibri"/>
                <a:ea typeface="Calibri"/>
                <a:cs typeface="Calibri"/>
                <a:sym typeface="Calibri"/>
              </a:rPr>
              <a:t>Be relaxed</a:t>
            </a:r>
          </a:p>
          <a:p>
            <a:pPr marL="457200" lvl="0" indent="-381000" rtl="0">
              <a:lnSpc>
                <a:spcPct val="100000"/>
              </a:lnSpc>
              <a:spcBef>
                <a:spcPts val="0"/>
              </a:spcBef>
              <a:spcAft>
                <a:spcPts val="0"/>
              </a:spcAft>
              <a:buClr>
                <a:srgbClr val="FFFFFF"/>
              </a:buClr>
              <a:buSzPct val="100000"/>
              <a:buFont typeface="Calibri"/>
            </a:pPr>
            <a:r>
              <a:rPr lang="en" sz="2400">
                <a:solidFill>
                  <a:srgbClr val="FFFFFF"/>
                </a:solidFill>
                <a:latin typeface="Calibri"/>
                <a:ea typeface="Calibri"/>
                <a:cs typeface="Calibri"/>
                <a:sym typeface="Calibri"/>
              </a:rPr>
              <a:t>Keep it simple</a:t>
            </a:r>
          </a:p>
          <a:p>
            <a:pPr marL="457200" lvl="0" indent="-381000" rtl="0">
              <a:lnSpc>
                <a:spcPct val="100000"/>
              </a:lnSpc>
              <a:spcBef>
                <a:spcPts val="0"/>
              </a:spcBef>
              <a:spcAft>
                <a:spcPts val="0"/>
              </a:spcAft>
              <a:buClr>
                <a:srgbClr val="FFFFFF"/>
              </a:buClr>
              <a:buSzPct val="100000"/>
              <a:buFont typeface="Calibri"/>
            </a:pPr>
            <a:r>
              <a:rPr lang="en" sz="2400">
                <a:solidFill>
                  <a:srgbClr val="FFFFFF"/>
                </a:solidFill>
                <a:latin typeface="Calibri"/>
                <a:ea typeface="Calibri"/>
                <a:cs typeface="Calibri"/>
                <a:sym typeface="Calibri"/>
              </a:rPr>
              <a:t>Practice</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4 ways to improve your speaking skills</a:t>
            </a:r>
          </a:p>
        </p:txBody>
      </p:sp>
      <p:sp>
        <p:nvSpPr>
          <p:cNvPr id="89" name="Shape 89"/>
          <p:cNvSpPr txBox="1">
            <a:spLocks noGrp="1"/>
          </p:cNvSpPr>
          <p:nvPr>
            <p:ph type="body" idx="1"/>
          </p:nvPr>
        </p:nvSpPr>
        <p:spPr>
          <a:xfrm>
            <a:off x="311700" y="1457275"/>
            <a:ext cx="3712200" cy="3416400"/>
          </a:xfrm>
          <a:prstGeom prst="rect">
            <a:avLst/>
          </a:prstGeom>
        </p:spPr>
        <p:txBody>
          <a:bodyPr lIns="91425" tIns="91425" rIns="91425" bIns="91425" anchor="t" anchorCtr="0">
            <a:noAutofit/>
          </a:bodyPr>
          <a:lstStyle/>
          <a:p>
            <a:pPr marL="457200" marR="0" lvl="0" indent="-469900" algn="l" rtl="0">
              <a:lnSpc>
                <a:spcPct val="115000"/>
              </a:lnSpc>
              <a:spcBef>
                <a:spcPts val="0"/>
              </a:spcBef>
              <a:spcAft>
                <a:spcPts val="1600"/>
              </a:spcAft>
              <a:buClr>
                <a:srgbClr val="980000"/>
              </a:buClr>
              <a:buSzPct val="100000"/>
              <a:buChar char="●"/>
            </a:pPr>
            <a:r>
              <a:rPr lang="en" sz="3800">
                <a:solidFill>
                  <a:srgbClr val="980000"/>
                </a:solidFill>
              </a:rPr>
              <a:t>Productive</a:t>
            </a:r>
          </a:p>
          <a:p>
            <a:pPr marL="457200" marR="0" lvl="0" indent="-469900" algn="l" rtl="0">
              <a:lnSpc>
                <a:spcPct val="115000"/>
              </a:lnSpc>
              <a:spcBef>
                <a:spcPts val="0"/>
              </a:spcBef>
              <a:spcAft>
                <a:spcPts val="1600"/>
              </a:spcAft>
              <a:buClr>
                <a:srgbClr val="980000"/>
              </a:buClr>
              <a:buSzPct val="100000"/>
              <a:buChar char="●"/>
            </a:pPr>
            <a:r>
              <a:rPr lang="en" sz="3800">
                <a:solidFill>
                  <a:srgbClr val="980000"/>
                </a:solidFill>
              </a:rPr>
              <a:t>Present</a:t>
            </a:r>
          </a:p>
          <a:p>
            <a:pPr marL="457200" marR="0" lvl="0" indent="-469900" algn="l" rtl="0">
              <a:lnSpc>
                <a:spcPct val="115000"/>
              </a:lnSpc>
              <a:spcBef>
                <a:spcPts val="0"/>
              </a:spcBef>
              <a:spcAft>
                <a:spcPts val="1600"/>
              </a:spcAft>
              <a:buClr>
                <a:srgbClr val="980000"/>
              </a:buClr>
              <a:buSzPct val="100000"/>
              <a:buChar char="●"/>
            </a:pPr>
            <a:r>
              <a:rPr lang="en" sz="3800">
                <a:solidFill>
                  <a:srgbClr val="980000"/>
                </a:solidFill>
              </a:rPr>
              <a:t>Passion</a:t>
            </a:r>
          </a:p>
          <a:p>
            <a:pPr marL="457200" marR="0" lvl="0" indent="-469900" algn="l" rtl="0">
              <a:lnSpc>
                <a:spcPct val="115000"/>
              </a:lnSpc>
              <a:spcBef>
                <a:spcPts val="0"/>
              </a:spcBef>
              <a:spcAft>
                <a:spcPts val="1600"/>
              </a:spcAft>
              <a:buClr>
                <a:srgbClr val="980000"/>
              </a:buClr>
              <a:buSzPct val="100000"/>
              <a:buChar char="●"/>
            </a:pPr>
            <a:r>
              <a:rPr lang="en" sz="3800">
                <a:solidFill>
                  <a:srgbClr val="980000"/>
                </a:solidFill>
              </a:rPr>
              <a:t>Practice</a:t>
            </a:r>
          </a:p>
          <a:p>
            <a:pPr lvl="0" rtl="0">
              <a:spcBef>
                <a:spcPts val="0"/>
              </a:spcBef>
              <a:buNone/>
            </a:pPr>
            <a:endParaRPr>
              <a:solidFill>
                <a:srgbClr val="990000"/>
              </a:solidFill>
            </a:endParaRPr>
          </a:p>
        </p:txBody>
      </p:sp>
      <p:pic>
        <p:nvPicPr>
          <p:cNvPr id="90" name="Shape 90"/>
          <p:cNvPicPr preferRelativeResize="0"/>
          <p:nvPr/>
        </p:nvPicPr>
        <p:blipFill>
          <a:blip r:embed="rId3">
            <a:alphaModFix/>
          </a:blip>
          <a:stretch>
            <a:fillRect/>
          </a:stretch>
        </p:blipFill>
        <p:spPr>
          <a:xfrm>
            <a:off x="8401425" y="4400925"/>
            <a:ext cx="742574" cy="742574"/>
          </a:xfrm>
          <a:prstGeom prst="rect">
            <a:avLst/>
          </a:prstGeom>
          <a:noFill/>
          <a:ln>
            <a:noFill/>
          </a:ln>
        </p:spPr>
      </p:pic>
      <p:pic>
        <p:nvPicPr>
          <p:cNvPr id="91" name="Shape 91"/>
          <p:cNvPicPr preferRelativeResize="0"/>
          <p:nvPr/>
        </p:nvPicPr>
        <p:blipFill rotWithShape="1">
          <a:blip r:embed="rId4">
            <a:alphaModFix/>
          </a:blip>
          <a:srcRect r="60380" b="72074"/>
          <a:stretch/>
        </p:blipFill>
        <p:spPr>
          <a:xfrm>
            <a:off x="3917650" y="1304875"/>
            <a:ext cx="4438848" cy="3710598"/>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Productive</a:t>
            </a:r>
          </a:p>
        </p:txBody>
      </p:sp>
      <p:sp>
        <p:nvSpPr>
          <p:cNvPr id="97" name="Shape 9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endParaRPr>
              <a:solidFill>
                <a:srgbClr val="990000"/>
              </a:solidFill>
            </a:endParaRPr>
          </a:p>
          <a:p>
            <a:pPr lvl="0" rtl="0">
              <a:spcBef>
                <a:spcPts val="0"/>
              </a:spcBef>
              <a:buNone/>
            </a:pPr>
            <a:endParaRPr>
              <a:solidFill>
                <a:srgbClr val="990000"/>
              </a:solidFill>
            </a:endParaRPr>
          </a:p>
        </p:txBody>
      </p:sp>
      <p:pic>
        <p:nvPicPr>
          <p:cNvPr id="98" name="Shape 98"/>
          <p:cNvPicPr preferRelativeResize="0"/>
          <p:nvPr/>
        </p:nvPicPr>
        <p:blipFill>
          <a:blip r:embed="rId3">
            <a:alphaModFix/>
          </a:blip>
          <a:stretch>
            <a:fillRect/>
          </a:stretch>
        </p:blipFill>
        <p:spPr>
          <a:xfrm>
            <a:off x="8401425" y="4400925"/>
            <a:ext cx="742574" cy="742574"/>
          </a:xfrm>
          <a:prstGeom prst="rect">
            <a:avLst/>
          </a:prstGeom>
          <a:noFill/>
          <a:ln>
            <a:noFill/>
          </a:ln>
        </p:spPr>
      </p:pic>
      <p:pic>
        <p:nvPicPr>
          <p:cNvPr id="99" name="Shape 99"/>
          <p:cNvPicPr preferRelativeResize="0"/>
          <p:nvPr/>
        </p:nvPicPr>
        <p:blipFill>
          <a:blip r:embed="rId4">
            <a:alphaModFix/>
          </a:blip>
          <a:stretch>
            <a:fillRect/>
          </a:stretch>
        </p:blipFill>
        <p:spPr>
          <a:xfrm>
            <a:off x="2755300" y="1081824"/>
            <a:ext cx="3315349" cy="3931999"/>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Present</a:t>
            </a:r>
          </a:p>
        </p:txBody>
      </p:sp>
      <p:sp>
        <p:nvSpPr>
          <p:cNvPr id="105" name="Shape 10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endParaRPr>
              <a:solidFill>
                <a:srgbClr val="990000"/>
              </a:solidFill>
            </a:endParaRPr>
          </a:p>
          <a:p>
            <a:pPr lvl="0" rtl="0">
              <a:spcBef>
                <a:spcPts val="0"/>
              </a:spcBef>
              <a:buNone/>
            </a:pPr>
            <a:endParaRPr>
              <a:solidFill>
                <a:srgbClr val="990000"/>
              </a:solidFill>
            </a:endParaRPr>
          </a:p>
        </p:txBody>
      </p:sp>
      <p:pic>
        <p:nvPicPr>
          <p:cNvPr id="106" name="Shape 106"/>
          <p:cNvPicPr preferRelativeResize="0"/>
          <p:nvPr/>
        </p:nvPicPr>
        <p:blipFill>
          <a:blip r:embed="rId3">
            <a:alphaModFix/>
          </a:blip>
          <a:stretch>
            <a:fillRect/>
          </a:stretch>
        </p:blipFill>
        <p:spPr>
          <a:xfrm>
            <a:off x="8401425" y="4400925"/>
            <a:ext cx="742574" cy="742574"/>
          </a:xfrm>
          <a:prstGeom prst="rect">
            <a:avLst/>
          </a:prstGeom>
          <a:noFill/>
          <a:ln>
            <a:noFill/>
          </a:ln>
        </p:spPr>
      </p:pic>
      <p:pic>
        <p:nvPicPr>
          <p:cNvPr id="107" name="Shape 107"/>
          <p:cNvPicPr preferRelativeResize="0"/>
          <p:nvPr/>
        </p:nvPicPr>
        <p:blipFill rotWithShape="1">
          <a:blip r:embed="rId4">
            <a:alphaModFix/>
          </a:blip>
          <a:srcRect t="3577"/>
          <a:stretch/>
        </p:blipFill>
        <p:spPr>
          <a:xfrm>
            <a:off x="1717000" y="1191200"/>
            <a:ext cx="5907649" cy="3799900"/>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Passion</a:t>
            </a:r>
          </a:p>
        </p:txBody>
      </p:sp>
      <p:pic>
        <p:nvPicPr>
          <p:cNvPr id="113" name="Shape 113"/>
          <p:cNvPicPr preferRelativeResize="0"/>
          <p:nvPr/>
        </p:nvPicPr>
        <p:blipFill>
          <a:blip r:embed="rId3">
            <a:alphaModFix/>
          </a:blip>
          <a:stretch>
            <a:fillRect/>
          </a:stretch>
        </p:blipFill>
        <p:spPr>
          <a:xfrm>
            <a:off x="8401425" y="4400925"/>
            <a:ext cx="742574" cy="742574"/>
          </a:xfrm>
          <a:prstGeom prst="rect">
            <a:avLst/>
          </a:prstGeom>
          <a:noFill/>
          <a:ln>
            <a:noFill/>
          </a:ln>
        </p:spPr>
      </p:pic>
      <p:pic>
        <p:nvPicPr>
          <p:cNvPr id="114" name="Shape 114"/>
          <p:cNvPicPr preferRelativeResize="0"/>
          <p:nvPr/>
        </p:nvPicPr>
        <p:blipFill>
          <a:blip r:embed="rId4">
            <a:alphaModFix/>
          </a:blip>
          <a:stretch>
            <a:fillRect/>
          </a:stretch>
        </p:blipFill>
        <p:spPr>
          <a:xfrm>
            <a:off x="1069775" y="1248448"/>
            <a:ext cx="6799724" cy="3529924"/>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599" cy="572699"/>
          </a:xfrm>
          <a:prstGeom prst="rect">
            <a:avLst/>
          </a:prstGeom>
          <a:solidFill>
            <a:srgbClr val="990000"/>
          </a:solidFill>
        </p:spPr>
        <p:txBody>
          <a:bodyPr lIns="91425" tIns="91425" rIns="91425" bIns="91425" anchor="t" anchorCtr="0">
            <a:noAutofit/>
          </a:bodyPr>
          <a:lstStyle/>
          <a:p>
            <a:pPr lvl="0" rtl="0">
              <a:spcBef>
                <a:spcPts val="0"/>
              </a:spcBef>
              <a:buNone/>
            </a:pPr>
            <a:r>
              <a:rPr lang="en">
                <a:solidFill>
                  <a:schemeClr val="lt1"/>
                </a:solidFill>
                <a:latin typeface="Calibri"/>
                <a:ea typeface="Calibri"/>
                <a:cs typeface="Calibri"/>
                <a:sym typeface="Calibri"/>
              </a:rPr>
              <a:t>Practice</a:t>
            </a:r>
          </a:p>
        </p:txBody>
      </p:sp>
      <p:pic>
        <p:nvPicPr>
          <p:cNvPr id="120" name="Shape 120"/>
          <p:cNvPicPr preferRelativeResize="0"/>
          <p:nvPr/>
        </p:nvPicPr>
        <p:blipFill>
          <a:blip r:embed="rId3">
            <a:alphaModFix/>
          </a:blip>
          <a:stretch>
            <a:fillRect/>
          </a:stretch>
        </p:blipFill>
        <p:spPr>
          <a:xfrm>
            <a:off x="8401425" y="4400925"/>
            <a:ext cx="742574" cy="742574"/>
          </a:xfrm>
          <a:prstGeom prst="rect">
            <a:avLst/>
          </a:prstGeom>
          <a:noFill/>
          <a:ln>
            <a:noFill/>
          </a:ln>
        </p:spPr>
      </p:pic>
      <p:pic>
        <p:nvPicPr>
          <p:cNvPr id="121" name="Shape 121"/>
          <p:cNvPicPr preferRelativeResize="0"/>
          <p:nvPr/>
        </p:nvPicPr>
        <p:blipFill>
          <a:blip r:embed="rId4">
            <a:alphaModFix/>
          </a:blip>
          <a:stretch>
            <a:fillRect/>
          </a:stretch>
        </p:blipFill>
        <p:spPr>
          <a:xfrm>
            <a:off x="1592472" y="1067663"/>
            <a:ext cx="5959072" cy="3964500"/>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612</Words>
  <Application>Microsoft Macintosh PowerPoint</Application>
  <PresentationFormat>On-screen Show (16:9)</PresentationFormat>
  <Paragraphs>103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simple-light-2</vt:lpstr>
      <vt:lpstr>PowerPoint Presentation</vt:lpstr>
      <vt:lpstr>Outline</vt:lpstr>
      <vt:lpstr>Why are presentation skills important?</vt:lpstr>
      <vt:lpstr>Identify traits of presenters</vt:lpstr>
      <vt:lpstr>4 ways to improve your speaking skills</vt:lpstr>
      <vt:lpstr>Productive</vt:lpstr>
      <vt:lpstr>Present</vt:lpstr>
      <vt:lpstr>Passion</vt:lpstr>
      <vt:lpstr>Practice</vt:lpstr>
      <vt:lpstr>Tips to calm the nerves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Mac user</cp:lastModifiedBy>
  <cp:revision>1</cp:revision>
  <dcterms:modified xsi:type="dcterms:W3CDTF">2016-01-12T19:43:47Z</dcterms:modified>
</cp:coreProperties>
</file>