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5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 varScale="1">
        <p:scale>
          <a:sx n="84" d="100"/>
          <a:sy n="84" d="100"/>
        </p:scale>
        <p:origin x="-5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9C175-DE82-4573-989E-FE596CA3C417}" type="datetimeFigureOut">
              <a:rPr lang="en-US" smtClean="0"/>
              <a:pPr/>
              <a:t>4/23/15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A020C-AA11-474E-861A-FAD794AA43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9C175-DE82-4573-989E-FE596CA3C417}" type="datetimeFigureOut">
              <a:rPr lang="en-US" smtClean="0"/>
              <a:pPr/>
              <a:t>4/23/15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A020C-AA11-474E-861A-FAD794AA43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9C175-DE82-4573-989E-FE596CA3C417}" type="datetimeFigureOut">
              <a:rPr lang="en-US" smtClean="0"/>
              <a:pPr/>
              <a:t>4/23/15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A020C-AA11-474E-861A-FAD794AA43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9C175-DE82-4573-989E-FE596CA3C417}" type="datetimeFigureOut">
              <a:rPr lang="en-US" smtClean="0"/>
              <a:pPr/>
              <a:t>4/23/15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A020C-AA11-474E-861A-FAD794AA43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9C175-DE82-4573-989E-FE596CA3C417}" type="datetimeFigureOut">
              <a:rPr lang="en-US" smtClean="0"/>
              <a:pPr/>
              <a:t>4/23/15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A020C-AA11-474E-861A-FAD794AA43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9C175-DE82-4573-989E-FE596CA3C417}" type="datetimeFigureOut">
              <a:rPr lang="en-US" smtClean="0"/>
              <a:pPr/>
              <a:t>4/23/15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A020C-AA11-474E-861A-FAD794AA43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9C175-DE82-4573-989E-FE596CA3C417}" type="datetimeFigureOut">
              <a:rPr lang="en-US" smtClean="0"/>
              <a:pPr/>
              <a:t>4/23/15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A020C-AA11-474E-861A-FAD794AA43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9C175-DE82-4573-989E-FE596CA3C417}" type="datetimeFigureOut">
              <a:rPr lang="en-US" smtClean="0"/>
              <a:pPr/>
              <a:t>4/23/15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A020C-AA11-474E-861A-FAD794AA43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9C175-DE82-4573-989E-FE596CA3C417}" type="datetimeFigureOut">
              <a:rPr lang="en-US" smtClean="0"/>
              <a:pPr/>
              <a:t>4/23/15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A020C-AA11-474E-861A-FAD794AA43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9C175-DE82-4573-989E-FE596CA3C417}" type="datetimeFigureOut">
              <a:rPr lang="en-US" smtClean="0"/>
              <a:pPr/>
              <a:t>4/23/15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A020C-AA11-474E-861A-FAD794AA43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9C175-DE82-4573-989E-FE596CA3C417}" type="datetimeFigureOut">
              <a:rPr lang="en-US" smtClean="0"/>
              <a:pPr/>
              <a:t>4/23/15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A020C-AA11-474E-861A-FAD794AA43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9C175-DE82-4573-989E-FE596CA3C417}" type="datetimeFigureOut">
              <a:rPr lang="en-US" smtClean="0"/>
              <a:pPr/>
              <a:t>4/23/15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A020C-AA11-474E-861A-FAD794AA43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0"/>
            <a:ext cx="7467600" cy="1089025"/>
          </a:xfrm>
        </p:spPr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Graduate School Preparation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838200"/>
            <a:ext cx="5867400" cy="762000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Are you ready?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2209800"/>
            <a:ext cx="4648200" cy="39974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Why go to grad school?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Continue education directly after receiving undergraduate degree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Professionals return to further their education and open new promotion/career opportunities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Specialize in a specific area 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Strengthen job security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Part of path to future career (professor, doctor, lawyer)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Education Differences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Graduate Education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Specialized Education</a:t>
            </a:r>
          </a:p>
          <a:p>
            <a:r>
              <a:rPr lang="en-US" sz="2800" dirty="0" smtClean="0"/>
              <a:t>Clear academic &amp; career goals</a:t>
            </a:r>
          </a:p>
          <a:p>
            <a:r>
              <a:rPr lang="en-US" sz="2800" dirty="0" smtClean="0"/>
              <a:t>Fewer classes</a:t>
            </a:r>
            <a:r>
              <a:rPr lang="en-US" sz="2800" dirty="0"/>
              <a:t> </a:t>
            </a:r>
            <a:r>
              <a:rPr lang="en-US" sz="2800" dirty="0" smtClean="0"/>
              <a:t>&amp; shorter overall time commitment </a:t>
            </a:r>
          </a:p>
          <a:p>
            <a:r>
              <a:rPr lang="en-US" sz="2800" dirty="0" smtClean="0"/>
              <a:t>More intense, higher level coursework &amp; expectations</a:t>
            </a:r>
            <a:endParaRPr lang="en-US" sz="28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Undergraduate Education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Broader Education</a:t>
            </a:r>
          </a:p>
          <a:p>
            <a:r>
              <a:rPr lang="en-US" sz="2800" dirty="0" smtClean="0"/>
              <a:t>First stepping stone to career</a:t>
            </a:r>
          </a:p>
          <a:p>
            <a:r>
              <a:rPr lang="en-US" sz="2800" dirty="0" smtClean="0"/>
              <a:t>Heavier class load per semester and longer time commitment</a:t>
            </a:r>
          </a:p>
          <a:p>
            <a:r>
              <a:rPr lang="en-US" sz="2800" dirty="0" smtClean="0"/>
              <a:t>Average outcomes are accepted easier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Higher-level Education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More specialized education studies and research opportunities</a:t>
            </a:r>
          </a:p>
          <a:p>
            <a:r>
              <a:rPr lang="en-US" dirty="0" smtClean="0"/>
              <a:t>Allows more mastery of skills</a:t>
            </a:r>
          </a:p>
          <a:p>
            <a:r>
              <a:rPr lang="en-US" dirty="0" smtClean="0"/>
              <a:t>Can expand career options </a:t>
            </a:r>
          </a:p>
          <a:p>
            <a:r>
              <a:rPr lang="en-US" dirty="0" smtClean="0"/>
              <a:t>Could create greater marketability</a:t>
            </a:r>
          </a:p>
          <a:p>
            <a:r>
              <a:rPr lang="en-US" dirty="0" smtClean="0"/>
              <a:t>Entry-level to teaching at a university level</a:t>
            </a:r>
          </a:p>
          <a:p>
            <a:r>
              <a:rPr lang="en-US" dirty="0" smtClean="0"/>
              <a:t>Higher salary over career progression</a:t>
            </a:r>
          </a:p>
          <a:p>
            <a:r>
              <a:rPr lang="en-US" dirty="0" smtClean="0"/>
              <a:t>Lower unemployment rates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63246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Bureau of Labor Statistics, http://www.bls.gov/emp/emptab7.htm,  5/27/10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170" name="Picture 2" descr="http://www.bls.gov/emp/ep_chart_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57200"/>
            <a:ext cx="9143999" cy="571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Considerations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Experience before graduate school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Specialize in career area of interest</a:t>
            </a:r>
          </a:p>
          <a:p>
            <a:r>
              <a:rPr lang="en-US" dirty="0" smtClean="0"/>
              <a:t>More mature perspective on graduate level studies and application</a:t>
            </a:r>
          </a:p>
          <a:p>
            <a:r>
              <a:rPr lang="en-US" dirty="0" smtClean="0"/>
              <a:t>Typically more career options due to having experience</a:t>
            </a:r>
          </a:p>
          <a:p>
            <a:r>
              <a:rPr lang="en-US" dirty="0" smtClean="0"/>
              <a:t>Command higher salaries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Flow-through or no experience before graduate school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45452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Not as clear of areas of interest/specialization</a:t>
            </a:r>
          </a:p>
          <a:p>
            <a:r>
              <a:rPr lang="en-US" dirty="0" smtClean="0"/>
              <a:t>Education not as applicable due to little, if any, professional experience</a:t>
            </a:r>
          </a:p>
          <a:p>
            <a:r>
              <a:rPr lang="en-US" dirty="0" smtClean="0"/>
              <a:t>Potentially lower income &amp; fewer opportunities initially</a:t>
            </a:r>
          </a:p>
          <a:p>
            <a:r>
              <a:rPr lang="en-US" dirty="0" smtClean="0"/>
              <a:t>Educationally qualified but experientially not  as qualified</a:t>
            </a:r>
          </a:p>
          <a:p>
            <a:r>
              <a:rPr lang="en-US" dirty="0" smtClean="0"/>
              <a:t>Extremely important to participate in undergraduate and/or graduate level internships </a:t>
            </a:r>
            <a:r>
              <a:rPr lang="en-US" u="sng" dirty="0" smtClean="0"/>
              <a:t>before</a:t>
            </a:r>
            <a:r>
              <a:rPr lang="en-US" dirty="0" smtClean="0"/>
              <a:t> graduating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Documents Needed for Florida Grad Schools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Courier New" pitchFamily="49" charset="0"/>
              <a:buChar char="o"/>
            </a:pPr>
            <a:r>
              <a:rPr lang="en-US" dirty="0" smtClean="0"/>
              <a:t>Application-App. fee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Statement of Objective/Intent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Resume/CV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Letters of Recommendation (3) 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GRE or GMAT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Official Transcripts</a:t>
            </a:r>
            <a:endParaRPr lang="en-US" dirty="0"/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Bachelors Degree - </a:t>
            </a:r>
            <a:r>
              <a:rPr lang="en-US" dirty="0"/>
              <a:t>Minimum of a 3.0 </a:t>
            </a:r>
            <a:r>
              <a:rPr lang="en-US" dirty="0" smtClean="0"/>
              <a:t>GPA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Original undergrad college transcripts </a:t>
            </a:r>
            <a:endParaRPr lang="en-US" dirty="0"/>
          </a:p>
          <a:p>
            <a:pPr>
              <a:buFont typeface="Courier New" pitchFamily="49" charset="0"/>
              <a:buChar char="o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to 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en-US" dirty="0" smtClean="0"/>
              <a:t>Can you waive application fee? 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What exams are required?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Assistantships or scholarships offered and how to apply?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Prerequisites and how long will it take to complete?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When are the deadlines to apply?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267</TotalTime>
  <Words>341</Words>
  <Application>Microsoft Macintosh PowerPoint</Application>
  <PresentationFormat>On-screen Show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Graduate School Preparation</vt:lpstr>
      <vt:lpstr>Why go to grad school?</vt:lpstr>
      <vt:lpstr>Education Differences</vt:lpstr>
      <vt:lpstr>Benefits of Higher-level Education</vt:lpstr>
      <vt:lpstr>PowerPoint Presentation</vt:lpstr>
      <vt:lpstr>Career Considerations</vt:lpstr>
      <vt:lpstr>Documents Needed for Florida Grad Schools</vt:lpstr>
      <vt:lpstr>Questions to ask</vt:lpstr>
    </vt:vector>
  </TitlesOfParts>
  <Company>ERAU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Graduate School Preparation</dc:title>
  <dc:creator>Sandi Andrews</dc:creator>
  <cp:lastModifiedBy>Chelsea Thorn</cp:lastModifiedBy>
  <cp:revision>26</cp:revision>
  <dcterms:created xsi:type="dcterms:W3CDTF">2009-09-23T13:46:08Z</dcterms:created>
  <dcterms:modified xsi:type="dcterms:W3CDTF">2015-04-23T18:10:42Z</dcterms:modified>
</cp:coreProperties>
</file>