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7" r:id="rId11"/>
  </p:sldIdLst>
  <p:sldSz cx="9144000" cy="5143500" type="screen16x9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7" d="100"/>
          <a:sy n="87" d="100"/>
        </p:scale>
        <p:origin x="-112" y="-53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62557372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Pictures of famous presenters.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lang="en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dirty="0" smtClean="0"/>
              <a:t>POI</a:t>
            </a:r>
            <a:endParaRPr lang="en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endParaRPr dirty="0"/>
          </a:p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endParaRPr lang="en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endParaRPr dirty="0"/>
          </a:p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endParaRPr lang="en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en" sz="1350" dirty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lang="en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599" cy="20525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algn="ctr">
              <a:spcBef>
                <a:spcPts val="0"/>
              </a:spcBef>
              <a:buSzPct val="100000"/>
              <a:defRPr sz="5200"/>
            </a:lvl1pPr>
            <a:lvl2pPr algn="ctr">
              <a:spcBef>
                <a:spcPts val="0"/>
              </a:spcBef>
              <a:buSzPct val="100000"/>
              <a:defRPr sz="5200"/>
            </a:lvl2pPr>
            <a:lvl3pPr algn="ctr">
              <a:spcBef>
                <a:spcPts val="0"/>
              </a:spcBef>
              <a:buSzPct val="100000"/>
              <a:defRPr sz="5200"/>
            </a:lvl3pPr>
            <a:lvl4pPr algn="ctr">
              <a:spcBef>
                <a:spcPts val="0"/>
              </a:spcBef>
              <a:buSzPct val="100000"/>
              <a:defRPr sz="5200"/>
            </a:lvl4pPr>
            <a:lvl5pPr algn="ctr">
              <a:spcBef>
                <a:spcPts val="0"/>
              </a:spcBef>
              <a:buSzPct val="100000"/>
              <a:defRPr sz="5200"/>
            </a:lvl5pPr>
            <a:lvl6pPr algn="ctr">
              <a:spcBef>
                <a:spcPts val="0"/>
              </a:spcBef>
              <a:buSzPct val="100000"/>
              <a:defRPr sz="5200"/>
            </a:lvl6pPr>
            <a:lvl7pPr algn="ctr">
              <a:spcBef>
                <a:spcPts val="0"/>
              </a:spcBef>
              <a:buSzPct val="100000"/>
              <a:defRPr sz="5200"/>
            </a:lvl7pPr>
            <a:lvl8pPr algn="ctr">
              <a:spcBef>
                <a:spcPts val="0"/>
              </a:spcBef>
              <a:buSzPct val="100000"/>
              <a:defRPr sz="5200"/>
            </a:lvl8pPr>
            <a:lvl9pPr algn="ctr">
              <a:spcBef>
                <a:spcPts val="0"/>
              </a:spcBef>
              <a:buSzPct val="100000"/>
              <a:defRPr sz="5200"/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599" cy="792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599" cy="1963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algn="ctr">
              <a:spcBef>
                <a:spcPts val="0"/>
              </a:spcBef>
              <a:buSzPct val="100000"/>
              <a:defRPr sz="12000"/>
            </a:lvl1pPr>
            <a:lvl2pPr algn="ctr">
              <a:spcBef>
                <a:spcPts val="0"/>
              </a:spcBef>
              <a:buSzPct val="100000"/>
              <a:defRPr sz="12000"/>
            </a:lvl2pPr>
            <a:lvl3pPr algn="ctr">
              <a:spcBef>
                <a:spcPts val="0"/>
              </a:spcBef>
              <a:buSzPct val="100000"/>
              <a:defRPr sz="12000"/>
            </a:lvl3pPr>
            <a:lvl4pPr algn="ctr">
              <a:spcBef>
                <a:spcPts val="0"/>
              </a:spcBef>
              <a:buSzPct val="100000"/>
              <a:defRPr sz="12000"/>
            </a:lvl4pPr>
            <a:lvl5pPr algn="ctr">
              <a:spcBef>
                <a:spcPts val="0"/>
              </a:spcBef>
              <a:buSzPct val="100000"/>
              <a:defRPr sz="12000"/>
            </a:lvl5pPr>
            <a:lvl6pPr algn="ctr">
              <a:spcBef>
                <a:spcPts val="0"/>
              </a:spcBef>
              <a:buSzPct val="100000"/>
              <a:defRPr sz="12000"/>
            </a:lvl6pPr>
            <a:lvl7pPr algn="ctr">
              <a:spcBef>
                <a:spcPts val="0"/>
              </a:spcBef>
              <a:buSzPct val="100000"/>
              <a:defRPr sz="12000"/>
            </a:lvl7pPr>
            <a:lvl8pPr algn="ctr">
              <a:spcBef>
                <a:spcPts val="0"/>
              </a:spcBef>
              <a:buSzPct val="100000"/>
              <a:defRPr sz="12000"/>
            </a:lvl8pPr>
            <a:lvl9pPr algn="ctr">
              <a:spcBef>
                <a:spcPts val="0"/>
              </a:spcBef>
              <a:buSzPct val="100000"/>
              <a:defRPr sz="12000"/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599" cy="130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spcBef>
                <a:spcPts val="0"/>
              </a:spcBef>
              <a:defRPr/>
            </a:lvl1pPr>
            <a:lvl2pPr algn="ctr">
              <a:spcBef>
                <a:spcPts val="0"/>
              </a:spcBef>
              <a:defRPr/>
            </a:lvl2pPr>
            <a:lvl3pPr algn="ctr">
              <a:spcBef>
                <a:spcPts val="0"/>
              </a:spcBef>
              <a:defRPr/>
            </a:lvl3pPr>
            <a:lvl4pPr algn="ctr">
              <a:spcBef>
                <a:spcPts val="0"/>
              </a:spcBef>
              <a:defRPr/>
            </a:lvl4pPr>
            <a:lvl5pPr algn="ctr">
              <a:spcBef>
                <a:spcPts val="0"/>
              </a:spcBef>
              <a:defRPr/>
            </a:lvl5pPr>
            <a:lvl6pPr algn="ctr">
              <a:spcBef>
                <a:spcPts val="0"/>
              </a:spcBef>
              <a:defRPr/>
            </a:lvl6pPr>
            <a:lvl7pPr algn="ctr">
              <a:spcBef>
                <a:spcPts val="0"/>
              </a:spcBef>
              <a:defRPr/>
            </a:lvl7pPr>
            <a:lvl8pPr algn="ctr">
              <a:spcBef>
                <a:spcPts val="0"/>
              </a:spcBef>
              <a:defRPr/>
            </a:lvl8pPr>
            <a:lvl9pPr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titl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599" cy="841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algn="ctr">
              <a:spcBef>
                <a:spcPts val="0"/>
              </a:spcBef>
              <a:buSzPct val="100000"/>
              <a:defRPr sz="3600"/>
            </a:lvl1pPr>
            <a:lvl2pPr algn="ctr">
              <a:spcBef>
                <a:spcPts val="0"/>
              </a:spcBef>
              <a:buSzPct val="100000"/>
              <a:defRPr sz="3600"/>
            </a:lvl2pPr>
            <a:lvl3pPr algn="ctr">
              <a:spcBef>
                <a:spcPts val="0"/>
              </a:spcBef>
              <a:buSzPct val="100000"/>
              <a:defRPr sz="3600"/>
            </a:lvl3pPr>
            <a:lvl4pPr algn="ctr">
              <a:spcBef>
                <a:spcPts val="0"/>
              </a:spcBef>
              <a:buSzPct val="100000"/>
              <a:defRPr sz="3600"/>
            </a:lvl4pPr>
            <a:lvl5pPr algn="ctr">
              <a:spcBef>
                <a:spcPts val="0"/>
              </a:spcBef>
              <a:buSzPct val="100000"/>
              <a:defRPr sz="3600"/>
            </a:lvl5pPr>
            <a:lvl6pPr algn="ctr">
              <a:spcBef>
                <a:spcPts val="0"/>
              </a:spcBef>
              <a:buSzPct val="100000"/>
              <a:defRPr sz="3600"/>
            </a:lvl6pPr>
            <a:lvl7pPr algn="ctr">
              <a:spcBef>
                <a:spcPts val="0"/>
              </a:spcBef>
              <a:buSzPct val="100000"/>
              <a:defRPr sz="3600"/>
            </a:lvl7pPr>
            <a:lvl8pPr algn="ctr">
              <a:spcBef>
                <a:spcPts val="0"/>
              </a:spcBef>
              <a:buSzPct val="100000"/>
              <a:defRPr sz="3600"/>
            </a:lvl8pPr>
            <a:lvl9pPr algn="ctr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899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SzPct val="100000"/>
              <a:defRPr sz="1400"/>
            </a:lvl1pPr>
            <a:lvl2pPr>
              <a:spcBef>
                <a:spcPts val="0"/>
              </a:spcBef>
              <a:buSzPct val="100000"/>
              <a:defRPr sz="1200"/>
            </a:lvl2pPr>
            <a:lvl3pPr>
              <a:spcBef>
                <a:spcPts val="0"/>
              </a:spcBef>
              <a:buSzPct val="100000"/>
              <a:defRPr sz="1200"/>
            </a:lvl3pPr>
            <a:lvl4pPr>
              <a:spcBef>
                <a:spcPts val="0"/>
              </a:spcBef>
              <a:buSzPct val="100000"/>
              <a:defRPr sz="1200"/>
            </a:lvl4pPr>
            <a:lvl5pPr>
              <a:spcBef>
                <a:spcPts val="0"/>
              </a:spcBef>
              <a:buSzPct val="100000"/>
              <a:defRPr sz="1200"/>
            </a:lvl5pPr>
            <a:lvl6pPr>
              <a:spcBef>
                <a:spcPts val="0"/>
              </a:spcBef>
              <a:buSzPct val="100000"/>
              <a:defRPr sz="1200"/>
            </a:lvl6pPr>
            <a:lvl7pPr>
              <a:spcBef>
                <a:spcPts val="0"/>
              </a:spcBef>
              <a:buSzPct val="100000"/>
              <a:defRPr sz="1200"/>
            </a:lvl7pPr>
            <a:lvl8pPr>
              <a:spcBef>
                <a:spcPts val="0"/>
              </a:spcBef>
              <a:buSzPct val="100000"/>
              <a:defRPr sz="1200"/>
            </a:lvl8pPr>
            <a:lvl9pPr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899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SzPct val="100000"/>
              <a:defRPr sz="1400"/>
            </a:lvl1pPr>
            <a:lvl2pPr>
              <a:spcBef>
                <a:spcPts val="0"/>
              </a:spcBef>
              <a:buSzPct val="100000"/>
              <a:defRPr sz="1200"/>
            </a:lvl2pPr>
            <a:lvl3pPr>
              <a:spcBef>
                <a:spcPts val="0"/>
              </a:spcBef>
              <a:buSzPct val="100000"/>
              <a:defRPr sz="1200"/>
            </a:lvl3pPr>
            <a:lvl4pPr>
              <a:spcBef>
                <a:spcPts val="0"/>
              </a:spcBef>
              <a:buSzPct val="100000"/>
              <a:defRPr sz="1200"/>
            </a:lvl4pPr>
            <a:lvl5pPr>
              <a:spcBef>
                <a:spcPts val="0"/>
              </a:spcBef>
              <a:buSzPct val="100000"/>
              <a:defRPr sz="1200"/>
            </a:lvl5pPr>
            <a:lvl6pPr>
              <a:spcBef>
                <a:spcPts val="0"/>
              </a:spcBef>
              <a:buSzPct val="100000"/>
              <a:defRPr sz="1200"/>
            </a:lvl6pPr>
            <a:lvl7pPr>
              <a:spcBef>
                <a:spcPts val="0"/>
              </a:spcBef>
              <a:buSzPct val="100000"/>
              <a:defRPr sz="1200"/>
            </a:lvl7pPr>
            <a:lvl8pPr>
              <a:spcBef>
                <a:spcPts val="0"/>
              </a:spcBef>
              <a:buSzPct val="100000"/>
              <a:defRPr sz="1200"/>
            </a:lvl8pPr>
            <a:lvl9pPr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7999" cy="7556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buSzPct val="100000"/>
              <a:defRPr sz="2400"/>
            </a:lvl1pPr>
            <a:lvl2pPr>
              <a:spcBef>
                <a:spcPts val="0"/>
              </a:spcBef>
              <a:buSzPct val="100000"/>
              <a:defRPr sz="2400"/>
            </a:lvl2pPr>
            <a:lvl3pPr>
              <a:spcBef>
                <a:spcPts val="0"/>
              </a:spcBef>
              <a:buSzPct val="100000"/>
              <a:defRPr sz="2400"/>
            </a:lvl3pPr>
            <a:lvl4pPr>
              <a:spcBef>
                <a:spcPts val="0"/>
              </a:spcBef>
              <a:buSzPct val="100000"/>
              <a:defRPr sz="2400"/>
            </a:lvl4pPr>
            <a:lvl5pPr>
              <a:spcBef>
                <a:spcPts val="0"/>
              </a:spcBef>
              <a:buSzPct val="100000"/>
              <a:defRPr sz="2400"/>
            </a:lvl5pPr>
            <a:lvl6pPr>
              <a:spcBef>
                <a:spcPts val="0"/>
              </a:spcBef>
              <a:buSzPct val="100000"/>
              <a:defRPr sz="2400"/>
            </a:lvl6pPr>
            <a:lvl7pPr>
              <a:spcBef>
                <a:spcPts val="0"/>
              </a:spcBef>
              <a:buSzPct val="100000"/>
              <a:defRPr sz="2400"/>
            </a:lvl7pPr>
            <a:lvl8pPr>
              <a:spcBef>
                <a:spcPts val="0"/>
              </a:spcBef>
              <a:buSzPct val="100000"/>
              <a:defRPr sz="2400"/>
            </a:lvl8pPr>
            <a:lvl9pPr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7999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SzPct val="100000"/>
              <a:defRPr sz="1200"/>
            </a:lvl1pPr>
            <a:lvl2pPr>
              <a:spcBef>
                <a:spcPts val="0"/>
              </a:spcBef>
              <a:buSzPct val="100000"/>
              <a:defRPr sz="1200"/>
            </a:lvl2pPr>
            <a:lvl3pPr>
              <a:spcBef>
                <a:spcPts val="0"/>
              </a:spcBef>
              <a:buSzPct val="100000"/>
              <a:defRPr sz="1200"/>
            </a:lvl3pPr>
            <a:lvl4pPr>
              <a:spcBef>
                <a:spcPts val="0"/>
              </a:spcBef>
              <a:buSzPct val="100000"/>
              <a:defRPr sz="1200"/>
            </a:lvl4pPr>
            <a:lvl5pPr>
              <a:spcBef>
                <a:spcPts val="0"/>
              </a:spcBef>
              <a:buSzPct val="100000"/>
              <a:defRPr sz="1200"/>
            </a:lvl5pPr>
            <a:lvl6pPr>
              <a:spcBef>
                <a:spcPts val="0"/>
              </a:spcBef>
              <a:buSzPct val="100000"/>
              <a:defRPr sz="1200"/>
            </a:lvl6pPr>
            <a:lvl7pPr>
              <a:spcBef>
                <a:spcPts val="0"/>
              </a:spcBef>
              <a:buSzPct val="100000"/>
              <a:defRPr sz="1200"/>
            </a:lvl7pPr>
            <a:lvl8pPr>
              <a:spcBef>
                <a:spcPts val="0"/>
              </a:spcBef>
              <a:buSzPct val="100000"/>
              <a:defRPr sz="1200"/>
            </a:lvl8pPr>
            <a:lvl9pPr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>
              <a:spcBef>
                <a:spcPts val="0"/>
              </a:spcBef>
              <a:buSzPct val="100000"/>
              <a:defRPr sz="4800"/>
            </a:lvl1pPr>
            <a:lvl2pPr>
              <a:spcBef>
                <a:spcPts val="0"/>
              </a:spcBef>
              <a:buSzPct val="100000"/>
              <a:defRPr sz="4800"/>
            </a:lvl2pPr>
            <a:lvl3pPr>
              <a:spcBef>
                <a:spcPts val="0"/>
              </a:spcBef>
              <a:buSzPct val="100000"/>
              <a:defRPr sz="4800"/>
            </a:lvl3pPr>
            <a:lvl4pPr>
              <a:spcBef>
                <a:spcPts val="0"/>
              </a:spcBef>
              <a:buSzPct val="100000"/>
              <a:defRPr sz="4800"/>
            </a:lvl4pPr>
            <a:lvl5pPr>
              <a:spcBef>
                <a:spcPts val="0"/>
              </a:spcBef>
              <a:buSzPct val="100000"/>
              <a:defRPr sz="4800"/>
            </a:lvl5pPr>
            <a:lvl6pPr>
              <a:spcBef>
                <a:spcPts val="0"/>
              </a:spcBef>
              <a:buSzPct val="100000"/>
              <a:defRPr sz="4800"/>
            </a:lvl6pPr>
            <a:lvl7pPr>
              <a:spcBef>
                <a:spcPts val="0"/>
              </a:spcBef>
              <a:buSzPct val="100000"/>
              <a:defRPr sz="4800"/>
            </a:lvl7pPr>
            <a:lvl8pPr>
              <a:spcBef>
                <a:spcPts val="0"/>
              </a:spcBef>
              <a:buSzPct val="100000"/>
              <a:defRPr sz="4800"/>
            </a:lvl8pPr>
            <a:lvl9pPr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/>
          <p:nvPr/>
        </p:nvSpPr>
        <p:spPr>
          <a:xfrm>
            <a:off x="4572000" y="-125"/>
            <a:ext cx="4572000" cy="5143499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199" cy="1482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algn="ctr">
              <a:spcBef>
                <a:spcPts val="0"/>
              </a:spcBef>
              <a:buSzPct val="100000"/>
              <a:defRPr sz="4200"/>
            </a:lvl1pPr>
            <a:lvl2pPr algn="ctr">
              <a:spcBef>
                <a:spcPts val="0"/>
              </a:spcBef>
              <a:buSzPct val="100000"/>
              <a:defRPr sz="4200"/>
            </a:lvl2pPr>
            <a:lvl3pPr algn="ctr">
              <a:spcBef>
                <a:spcPts val="0"/>
              </a:spcBef>
              <a:buSzPct val="100000"/>
              <a:defRPr sz="4200"/>
            </a:lvl3pPr>
            <a:lvl4pPr algn="ctr">
              <a:spcBef>
                <a:spcPts val="0"/>
              </a:spcBef>
              <a:buSzPct val="100000"/>
              <a:defRPr sz="4200"/>
            </a:lvl4pPr>
            <a:lvl5pPr algn="ctr">
              <a:spcBef>
                <a:spcPts val="0"/>
              </a:spcBef>
              <a:buSzPct val="100000"/>
              <a:defRPr sz="4200"/>
            </a:lvl5pPr>
            <a:lvl6pPr algn="ctr">
              <a:spcBef>
                <a:spcPts val="0"/>
              </a:spcBef>
              <a:buSzPct val="100000"/>
              <a:defRPr sz="4200"/>
            </a:lvl6pPr>
            <a:lvl7pPr algn="ctr">
              <a:spcBef>
                <a:spcPts val="0"/>
              </a:spcBef>
              <a:buSzPct val="100000"/>
              <a:defRPr sz="4200"/>
            </a:lvl7pPr>
            <a:lvl8pPr algn="ctr">
              <a:spcBef>
                <a:spcPts val="0"/>
              </a:spcBef>
              <a:buSzPct val="100000"/>
              <a:defRPr sz="4200"/>
            </a:lvl8pPr>
            <a:lvl9pPr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199" cy="1235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0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1" Type="http://schemas.openxmlformats.org/officeDocument/2006/relationships/image" Target="../media/image7.png"/><Relationship Id="rId1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hyperlink" Target="https://www.linkedin.com/in/randeree" TargetMode="External"/><Relationship Id="rId8" Type="http://schemas.openxmlformats.org/officeDocument/2006/relationships/hyperlink" Target="mailto:ebe.randeree@cci.fsu.edu" TargetMode="External"/><Relationship Id="rId9" Type="http://schemas.openxmlformats.org/officeDocument/2006/relationships/hyperlink" Target="https://www.linkedin.com/in/kelbymahoney" TargetMode="External"/><Relationship Id="rId10" Type="http://schemas.openxmlformats.org/officeDocument/2006/relationships/hyperlink" Target="mailto:kelby.mahoney@gmail.com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hyperlink" Target="https://youtu.be/weuLejJdUu0" TargetMode="Externa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0" name="Shape 50"/>
          <p:cNvCxnSpPr/>
          <p:nvPr/>
        </p:nvCxnSpPr>
        <p:spPr>
          <a:xfrm>
            <a:off x="0" y="2562775"/>
            <a:ext cx="9155699" cy="47099"/>
          </a:xfrm>
          <a:prstGeom prst="straightConnector1">
            <a:avLst/>
          </a:prstGeom>
          <a:noFill/>
          <a:ln w="76200" cap="flat" cmpd="sng">
            <a:solidFill>
              <a:srgbClr val="F1C23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51" name="Shape 51"/>
          <p:cNvCxnSpPr/>
          <p:nvPr/>
        </p:nvCxnSpPr>
        <p:spPr>
          <a:xfrm>
            <a:off x="0" y="2257975"/>
            <a:ext cx="9155699" cy="47099"/>
          </a:xfrm>
          <a:prstGeom prst="straightConnector1">
            <a:avLst/>
          </a:prstGeom>
          <a:noFill/>
          <a:ln w="76200" cap="flat" cmpd="sng">
            <a:solidFill>
              <a:srgbClr val="F1C232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52" name="Shape 52"/>
          <p:cNvSpPr/>
          <p:nvPr/>
        </p:nvSpPr>
        <p:spPr>
          <a:xfrm>
            <a:off x="2312550" y="312675"/>
            <a:ext cx="4518899" cy="4518899"/>
          </a:xfrm>
          <a:prstGeom prst="rect">
            <a:avLst/>
          </a:prstGeom>
          <a:solidFill>
            <a:srgbClr val="990000"/>
          </a:solidFill>
          <a:ln w="9525" cap="flat" cmpd="sng">
            <a:solidFill>
              <a:srgbClr val="99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3" name="Shape 53"/>
          <p:cNvSpPr/>
          <p:nvPr/>
        </p:nvSpPr>
        <p:spPr>
          <a:xfrm>
            <a:off x="2489550" y="513225"/>
            <a:ext cx="4164899" cy="4117799"/>
          </a:xfrm>
          <a:prstGeom prst="rect">
            <a:avLst/>
          </a:prstGeom>
          <a:noFill/>
          <a:ln w="7620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4" name="Shape 54"/>
          <p:cNvSpPr txBox="1"/>
          <p:nvPr/>
        </p:nvSpPr>
        <p:spPr>
          <a:xfrm>
            <a:off x="991100" y="1463050"/>
            <a:ext cx="5663399" cy="2300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5" name="Shape 55"/>
          <p:cNvSpPr txBox="1"/>
          <p:nvPr/>
        </p:nvSpPr>
        <p:spPr>
          <a:xfrm>
            <a:off x="2489550" y="1341459"/>
            <a:ext cx="4164899" cy="2583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ctr" rtl="0">
              <a:spcBef>
                <a:spcPts val="0"/>
              </a:spcBef>
              <a:buNone/>
            </a:pPr>
            <a:r>
              <a:rPr lang="en-US" sz="360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Emotional Intelligence </a:t>
            </a:r>
            <a:endParaRPr lang="en" sz="36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spcBef>
                <a:spcPts val="0"/>
              </a:spcBef>
              <a:buNone/>
            </a:pPr>
            <a:endParaRPr sz="36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6" name="Shape 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77700" y="4365500"/>
            <a:ext cx="778000" cy="77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Shape 58"/>
          <p:cNvSpPr txBox="1"/>
          <p:nvPr/>
        </p:nvSpPr>
        <p:spPr>
          <a:xfrm>
            <a:off x="2588336" y="3078760"/>
            <a:ext cx="1696475" cy="158998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buClr>
                <a:schemeClr val="dk1"/>
              </a:buClr>
              <a:buSzPct val="45833"/>
            </a:pPr>
            <a:endParaRPr lang="en-US" b="1" dirty="0" smtClean="0">
              <a:solidFill>
                <a:schemeClr val="bg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lvl="0">
              <a:buClr>
                <a:schemeClr val="dk1"/>
              </a:buClr>
              <a:buSzPct val="45833"/>
            </a:pPr>
            <a:endParaRPr lang="en-US" b="1" dirty="0" smtClean="0">
              <a:solidFill>
                <a:schemeClr val="bg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lvl="0">
              <a:buClr>
                <a:schemeClr val="dk1"/>
              </a:buClr>
              <a:buSzPct val="45833"/>
            </a:pPr>
            <a:endParaRPr lang="en-US" b="1" dirty="0">
              <a:solidFill>
                <a:schemeClr val="bg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lvl="0">
              <a:buClr>
                <a:schemeClr val="dk1"/>
              </a:buClr>
              <a:buSzPct val="45833"/>
            </a:pPr>
            <a:r>
              <a:rPr lang="en-US" b="1" dirty="0" smtClean="0">
                <a:solidFill>
                  <a:schemeClr val="bg1"/>
                </a:solidFill>
                <a:latin typeface="Cambria"/>
                <a:ea typeface="Cambria"/>
                <a:cs typeface="Cambria"/>
                <a:sym typeface="Cambria"/>
              </a:rPr>
              <a:t>Written </a:t>
            </a:r>
            <a:r>
              <a:rPr lang="en-US" b="1" dirty="0" smtClean="0">
                <a:solidFill>
                  <a:schemeClr val="bg1"/>
                </a:solidFill>
                <a:latin typeface="Cambria"/>
                <a:ea typeface="Cambria"/>
                <a:cs typeface="Cambria"/>
                <a:sym typeface="Cambria"/>
              </a:rPr>
              <a:t>by:</a:t>
            </a:r>
          </a:p>
          <a:p>
            <a:pPr lvl="0">
              <a:buClr>
                <a:schemeClr val="dk1"/>
              </a:buClr>
              <a:buSzPct val="45833"/>
            </a:pPr>
            <a:r>
              <a:rPr lang="en-US" b="1" dirty="0" err="1" smtClean="0">
                <a:solidFill>
                  <a:schemeClr val="bg1"/>
                </a:solidFill>
                <a:latin typeface="Cambria"/>
                <a:ea typeface="Cambria"/>
                <a:cs typeface="Cambria"/>
                <a:sym typeface="Cambria"/>
              </a:rPr>
              <a:t>Ebe</a:t>
            </a:r>
            <a:r>
              <a:rPr lang="en-US" b="1" dirty="0" smtClean="0">
                <a:solidFill>
                  <a:schemeClr val="bg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Cambria"/>
                <a:ea typeface="Cambria"/>
                <a:cs typeface="Cambria"/>
                <a:sym typeface="Cambria"/>
              </a:rPr>
              <a:t>Randeree</a:t>
            </a:r>
            <a:r>
              <a:rPr lang="en-US" b="1" dirty="0">
                <a:solidFill>
                  <a:schemeClr val="bg1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b="1" dirty="0">
                <a:solidFill>
                  <a:schemeClr val="bg1"/>
                </a:solidFill>
                <a:latin typeface="Cambria"/>
                <a:ea typeface="Cambria"/>
                <a:cs typeface="Cambria"/>
                <a:sym typeface="Cambria"/>
              </a:rPr>
            </a:br>
            <a:r>
              <a:rPr lang="en-US" b="1" dirty="0" err="1" smtClean="0">
                <a:solidFill>
                  <a:schemeClr val="bg1"/>
                </a:solidFill>
                <a:latin typeface="Cambria"/>
                <a:ea typeface="Cambria"/>
                <a:cs typeface="Cambria"/>
                <a:sym typeface="Cambria"/>
              </a:rPr>
              <a:t>Kelby</a:t>
            </a:r>
            <a:r>
              <a:rPr lang="en-US" b="1" dirty="0" smtClean="0">
                <a:solidFill>
                  <a:schemeClr val="bg1"/>
                </a:solidFill>
                <a:latin typeface="Cambria"/>
                <a:ea typeface="Cambria"/>
                <a:cs typeface="Cambria"/>
                <a:sym typeface="Cambria"/>
              </a:rPr>
              <a:t> Mahoney</a:t>
            </a:r>
            <a:endParaRPr lang="en" dirty="0">
              <a:solidFill>
                <a:schemeClr val="bg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0" name="Shape 58"/>
          <p:cNvSpPr txBox="1"/>
          <p:nvPr/>
        </p:nvSpPr>
        <p:spPr>
          <a:xfrm>
            <a:off x="4863753" y="3633253"/>
            <a:ext cx="1696475" cy="102767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r">
              <a:buClr>
                <a:schemeClr val="dk1"/>
              </a:buClr>
              <a:buSzPct val="45833"/>
            </a:pPr>
            <a:endParaRPr lang="en-US" b="1" dirty="0" smtClean="0">
              <a:solidFill>
                <a:schemeClr val="bg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lvl="0" algn="r">
              <a:buClr>
                <a:schemeClr val="dk1"/>
              </a:buClr>
              <a:buSzPct val="45833"/>
            </a:pPr>
            <a:r>
              <a:rPr lang="en-US" b="1" dirty="0" smtClean="0">
                <a:solidFill>
                  <a:schemeClr val="bg1"/>
                </a:solidFill>
                <a:latin typeface="Cambria"/>
                <a:ea typeface="Cambria"/>
                <a:cs typeface="Cambria"/>
                <a:sym typeface="Cambria"/>
              </a:rPr>
              <a:t>Presented </a:t>
            </a:r>
            <a:r>
              <a:rPr lang="en-US" b="1" dirty="0" smtClean="0">
                <a:solidFill>
                  <a:schemeClr val="bg1"/>
                </a:solidFill>
                <a:latin typeface="Cambria"/>
                <a:ea typeface="Cambria"/>
                <a:cs typeface="Cambria"/>
                <a:sym typeface="Cambria"/>
              </a:rPr>
              <a:t>by:</a:t>
            </a:r>
          </a:p>
          <a:p>
            <a:pPr lvl="0" algn="r">
              <a:buClr>
                <a:schemeClr val="dk1"/>
              </a:buClr>
              <a:buSzPct val="45833"/>
            </a:pPr>
            <a:r>
              <a:rPr lang="en-US" b="1" dirty="0" smtClean="0">
                <a:solidFill>
                  <a:schemeClr val="bg1"/>
                </a:solidFill>
                <a:latin typeface="Cambria"/>
                <a:ea typeface="Cambria"/>
                <a:cs typeface="Cambria"/>
                <a:sym typeface="Cambria"/>
              </a:rPr>
              <a:t>____________________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0000"/>
        </a:solidFill>
        <a:effectLst/>
      </p:bgPr>
    </p:bg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/>
          <p:nvPr/>
        </p:nvSpPr>
        <p:spPr>
          <a:xfrm>
            <a:off x="0" y="1427650"/>
            <a:ext cx="9143874" cy="3715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lang="en-US" dirty="0" smtClean="0"/>
          </a:p>
          <a:p>
            <a:pPr>
              <a:spcBef>
                <a:spcPts val="0"/>
              </a:spcBef>
              <a:buNone/>
            </a:pPr>
            <a:r>
              <a:rPr lang="en-US" dirty="0"/>
              <a:t>	</a:t>
            </a:r>
            <a:r>
              <a:rPr lang="en-US" dirty="0" smtClean="0"/>
              <a:t>	       </a:t>
            </a:r>
            <a:r>
              <a:rPr lang="en-US" dirty="0"/>
              <a:t> </a:t>
            </a:r>
            <a:endParaRPr lang="en-US" dirty="0" smtClean="0"/>
          </a:p>
        </p:txBody>
      </p:sp>
      <p:pic>
        <p:nvPicPr>
          <p:cNvPr id="132" name="Shape 1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11850" y="4035275"/>
            <a:ext cx="1032024" cy="1032024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Shape 133"/>
          <p:cNvSpPr txBox="1"/>
          <p:nvPr/>
        </p:nvSpPr>
        <p:spPr>
          <a:xfrm>
            <a:off x="224500" y="4549250"/>
            <a:ext cx="7639200" cy="28379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lang="en" dirty="0"/>
          </a:p>
        </p:txBody>
      </p:sp>
      <p:sp>
        <p:nvSpPr>
          <p:cNvPr id="2" name="TextBox 1"/>
          <p:cNvSpPr txBox="1"/>
          <p:nvPr/>
        </p:nvSpPr>
        <p:spPr>
          <a:xfrm>
            <a:off x="224501" y="462909"/>
            <a:ext cx="21699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Calibri"/>
                <a:cs typeface="Calibri"/>
              </a:rPr>
              <a:t>Contact us</a:t>
            </a:r>
            <a:endParaRPr lang="en-US" sz="36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4500" y="1733601"/>
            <a:ext cx="1402250" cy="14022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4501" y="3353271"/>
            <a:ext cx="1402250" cy="14022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99910" y="1733601"/>
            <a:ext cx="387979" cy="38797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99910" y="3418963"/>
            <a:ext cx="387979" cy="38797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187889" y="1763835"/>
            <a:ext cx="3885916" cy="3108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7"/>
              </a:rPr>
              <a:t>https://www.linkedin.com/in/</a:t>
            </a:r>
            <a:r>
              <a:rPr lang="en-US" dirty="0" smtClean="0">
                <a:hlinkClick r:id="rId7"/>
              </a:rPr>
              <a:t>randeree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>
                <a:hlinkClick r:id="rId8"/>
              </a:rPr>
              <a:t>ebe.randeree@cci.fsu.edu</a:t>
            </a:r>
            <a:r>
              <a:rPr lang="en-US" dirty="0" smtClean="0"/>
              <a:t> </a:t>
            </a:r>
          </a:p>
          <a:p>
            <a:endParaRPr lang="en-US" dirty="0"/>
          </a:p>
          <a:p>
            <a:r>
              <a:rPr lang="en-US" dirty="0" smtClean="0"/>
              <a:t>@</a:t>
            </a:r>
            <a:r>
              <a:rPr lang="en-US" dirty="0" err="1" smtClean="0"/>
              <a:t>eranderee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>
                <a:hlinkClick r:id="rId9"/>
              </a:rPr>
              <a:t>https://www.linkedin.com/in/kelbymahoney</a:t>
            </a:r>
            <a:endParaRPr lang="en-US" dirty="0" smtClean="0"/>
          </a:p>
          <a:p>
            <a:endParaRPr lang="en-US" dirty="0"/>
          </a:p>
          <a:p>
            <a:r>
              <a:rPr lang="en-US" dirty="0">
                <a:hlinkClick r:id="rId10"/>
              </a:rPr>
              <a:t>k</a:t>
            </a:r>
            <a:r>
              <a:rPr lang="en-US" dirty="0" smtClean="0">
                <a:hlinkClick r:id="rId10"/>
              </a:rPr>
              <a:t>elby.mahoney@gmail.com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@</a:t>
            </a:r>
            <a:r>
              <a:rPr lang="en-US" dirty="0" err="1" smtClean="0"/>
              <a:t>KelbyAMahoney</a:t>
            </a:r>
            <a:endParaRPr lang="en-US" dirty="0" smtClean="0"/>
          </a:p>
          <a:p>
            <a:endParaRPr lang="en-US" dirty="0" smtClean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799910" y="2212497"/>
            <a:ext cx="391411" cy="39141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799910" y="3917655"/>
            <a:ext cx="391411" cy="39141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799910" y="2634143"/>
            <a:ext cx="409010" cy="39927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778879" y="4325100"/>
            <a:ext cx="409010" cy="399272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solidFill>
            <a:srgbClr val="990000"/>
          </a:solidFill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What is Emotional Intelligence (EI)?</a:t>
            </a:r>
            <a:endParaRPr lang="en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3" name="Shape 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01425" y="4400925"/>
            <a:ext cx="742574" cy="742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30967" y="1032841"/>
            <a:ext cx="4409247" cy="347228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56707" y="4505123"/>
            <a:ext cx="25501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5"/>
              </a:rPr>
              <a:t>https://youtu.be/</a:t>
            </a:r>
            <a:r>
              <a:rPr lang="en-US" dirty="0" smtClean="0">
                <a:hlinkClick r:id="rId5"/>
              </a:rPr>
              <a:t>weuLejJdUu0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33674" cy="572699"/>
          </a:xfrm>
          <a:prstGeom prst="rect">
            <a:avLst/>
          </a:prstGeom>
          <a:solidFill>
            <a:srgbClr val="990000"/>
          </a:solidFill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Four areas</a:t>
            </a:r>
            <a:endParaRPr lang="en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0" name="Shape 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01425" y="4400925"/>
            <a:ext cx="742574" cy="742574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0199025"/>
              </p:ext>
            </p:extLst>
          </p:nvPr>
        </p:nvGraphicFramePr>
        <p:xfrm>
          <a:off x="311698" y="1027945"/>
          <a:ext cx="8533676" cy="3372980"/>
        </p:xfrm>
        <a:graphic>
          <a:graphicData uri="http://schemas.openxmlformats.org/drawingml/2006/table">
            <a:tbl>
              <a:tblPr firstRow="1" bandRow="1"/>
              <a:tblGrid>
                <a:gridCol w="4260300"/>
                <a:gridCol w="4273376"/>
              </a:tblGrid>
              <a:tr h="174316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rgbClr val="990000"/>
                          </a:solidFill>
                        </a:rPr>
                        <a:t>Understanding yourself 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rgbClr val="990000"/>
                          </a:solidFill>
                        </a:rPr>
                        <a:t>Managing yourself </a:t>
                      </a:r>
                    </a:p>
                    <a:p>
                      <a:endParaRPr lang="en-US" dirty="0"/>
                    </a:p>
                  </a:txBody>
                  <a:tcPr/>
                </a:tc>
              </a:tr>
              <a:tr h="162981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rgbClr val="990000"/>
                          </a:solidFill>
                        </a:rPr>
                        <a:t>Understanding others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rgbClr val="990000"/>
                          </a:solidFill>
                        </a:rPr>
                        <a:t>Managing others </a:t>
                      </a:r>
                    </a:p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296580" y="1360513"/>
            <a:ext cx="4254630" cy="140586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000000"/>
                </a:solidFill>
              </a:ln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605864" y="1360513"/>
            <a:ext cx="4254630" cy="1405865"/>
          </a:xfrm>
          <a:prstGeom prst="rect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596570" y="3083831"/>
            <a:ext cx="4254630" cy="1317093"/>
          </a:xfrm>
          <a:prstGeom prst="rect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96578" y="3083831"/>
            <a:ext cx="4239510" cy="1317094"/>
          </a:xfrm>
          <a:prstGeom prst="rect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solidFill>
            <a:srgbClr val="990000"/>
          </a:solidFill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Understanding yourself</a:t>
            </a:r>
            <a:br>
              <a:rPr lang="en-US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7" name="Shape 7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01425" y="4400925"/>
            <a:ext cx="742574" cy="742574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6304464"/>
              </p:ext>
            </p:extLst>
          </p:nvPr>
        </p:nvGraphicFramePr>
        <p:xfrm>
          <a:off x="311698" y="1027945"/>
          <a:ext cx="8533676" cy="3428132"/>
        </p:xfrm>
        <a:graphic>
          <a:graphicData uri="http://schemas.openxmlformats.org/drawingml/2006/table">
            <a:tbl>
              <a:tblPr firstRow="1" bandRow="1"/>
              <a:tblGrid>
                <a:gridCol w="4260300"/>
                <a:gridCol w="4273376"/>
              </a:tblGrid>
              <a:tr h="174316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rgbClr val="990000"/>
                          </a:solidFill>
                        </a:rPr>
                        <a:t>Understanding yourself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="1" dirty="0" smtClean="0">
                        <a:solidFill>
                          <a:srgbClr val="990000"/>
                        </a:solidFill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baseline="0" dirty="0" smtClean="0">
                          <a:solidFill>
                            <a:srgbClr val="990000"/>
                          </a:solidFill>
                        </a:rPr>
                        <a:t>When are you most productive?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baseline="0" dirty="0" smtClean="0">
                          <a:solidFill>
                            <a:srgbClr val="990000"/>
                          </a:solidFill>
                        </a:rPr>
                        <a:t/>
                      </a:r>
                      <a:br>
                        <a:rPr lang="en-US" b="0" baseline="0" dirty="0" smtClean="0">
                          <a:solidFill>
                            <a:srgbClr val="990000"/>
                          </a:solidFill>
                        </a:rPr>
                      </a:br>
                      <a:r>
                        <a:rPr lang="en-US" b="0" baseline="0" dirty="0" smtClean="0">
                          <a:solidFill>
                            <a:srgbClr val="990000"/>
                          </a:solidFill>
                        </a:rPr>
                        <a:t>What are your strengths and weaknesses?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="0" baseline="0" dirty="0" smtClean="0">
                        <a:solidFill>
                          <a:srgbClr val="990000"/>
                        </a:solidFill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baseline="0" dirty="0" smtClean="0">
                          <a:solidFill>
                            <a:srgbClr val="990000"/>
                          </a:solidFill>
                        </a:rPr>
                        <a:t>What do you offer to society?</a:t>
                      </a:r>
                      <a:endParaRPr lang="en-US" b="0" dirty="0" smtClean="0">
                        <a:solidFill>
                          <a:srgbClr val="990000"/>
                        </a:solidFill>
                      </a:endParaRP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rgbClr val="990000"/>
                          </a:solidFill>
                        </a:rPr>
                        <a:t>Managing yourself </a:t>
                      </a:r>
                    </a:p>
                    <a:p>
                      <a:endParaRPr lang="en-US" dirty="0"/>
                    </a:p>
                  </a:txBody>
                  <a:tcPr/>
                </a:tc>
              </a:tr>
              <a:tr h="162981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rgbClr val="990000"/>
                          </a:solidFill>
                        </a:rPr>
                        <a:t>Understanding others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rgbClr val="990000"/>
                          </a:solidFill>
                        </a:rPr>
                        <a:t>Managing others </a:t>
                      </a:r>
                    </a:p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4575624" y="1405864"/>
            <a:ext cx="4254630" cy="1405865"/>
          </a:xfrm>
          <a:prstGeom prst="rect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96578" y="3129182"/>
            <a:ext cx="4239510" cy="1317094"/>
          </a:xfrm>
          <a:prstGeom prst="rect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596570" y="3129182"/>
            <a:ext cx="4254630" cy="1317093"/>
          </a:xfrm>
          <a:prstGeom prst="rect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solidFill>
            <a:srgbClr val="990000"/>
          </a:solidFill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Managing yourself</a:t>
            </a:r>
            <a:br>
              <a:rPr lang="en-US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5" name="Shape 8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01425" y="4400925"/>
            <a:ext cx="742574" cy="742574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6771359"/>
              </p:ext>
            </p:extLst>
          </p:nvPr>
        </p:nvGraphicFramePr>
        <p:xfrm>
          <a:off x="311698" y="1027945"/>
          <a:ext cx="8533676" cy="3372980"/>
        </p:xfrm>
        <a:graphic>
          <a:graphicData uri="http://schemas.openxmlformats.org/drawingml/2006/table">
            <a:tbl>
              <a:tblPr firstRow="1" bandRow="1"/>
              <a:tblGrid>
                <a:gridCol w="4260300"/>
                <a:gridCol w="4273376"/>
              </a:tblGrid>
              <a:tr h="174316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rgbClr val="990000"/>
                          </a:solidFill>
                        </a:rPr>
                        <a:t>Understanding yourself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rgbClr val="990000"/>
                          </a:solidFill>
                        </a:rPr>
                        <a:t>Managing yourself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="1" dirty="0" smtClean="0">
                        <a:solidFill>
                          <a:srgbClr val="990000"/>
                        </a:solidFill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>
                          <a:solidFill>
                            <a:srgbClr val="990000"/>
                          </a:solidFill>
                        </a:rPr>
                        <a:t>What</a:t>
                      </a:r>
                      <a:r>
                        <a:rPr lang="en-US" b="0" baseline="0" dirty="0" smtClean="0">
                          <a:solidFill>
                            <a:srgbClr val="990000"/>
                          </a:solidFill>
                        </a:rPr>
                        <a:t> are your organizational skills?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="0" baseline="0" dirty="0" smtClean="0">
                        <a:solidFill>
                          <a:srgbClr val="990000"/>
                        </a:solidFill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baseline="0" dirty="0" smtClean="0">
                          <a:solidFill>
                            <a:srgbClr val="990000"/>
                          </a:solidFill>
                        </a:rPr>
                        <a:t>What do you do with your free time?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="0" dirty="0" smtClean="0">
                        <a:solidFill>
                          <a:srgbClr val="990000"/>
                        </a:solidFill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>
                          <a:solidFill>
                            <a:srgbClr val="990000"/>
                          </a:solidFill>
                        </a:rPr>
                        <a:t>What are your goals? Short</a:t>
                      </a:r>
                      <a:r>
                        <a:rPr lang="en-US" b="0" baseline="0" dirty="0" smtClean="0">
                          <a:solidFill>
                            <a:srgbClr val="990000"/>
                          </a:solidFill>
                        </a:rPr>
                        <a:t> term? Long term?</a:t>
                      </a:r>
                      <a:endParaRPr lang="en-US" b="0" dirty="0" smtClean="0">
                        <a:solidFill>
                          <a:srgbClr val="990000"/>
                        </a:solidFill>
                      </a:endParaRPr>
                    </a:p>
                  </a:txBody>
                  <a:tcPr/>
                </a:tc>
              </a:tr>
              <a:tr h="162981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rgbClr val="990000"/>
                          </a:solidFill>
                        </a:rPr>
                        <a:t>Understanding others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rgbClr val="990000"/>
                          </a:solidFill>
                        </a:rPr>
                        <a:t>Managing others 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296578" y="3068714"/>
            <a:ext cx="4239510" cy="1317094"/>
          </a:xfrm>
          <a:prstGeom prst="rect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596570" y="3068714"/>
            <a:ext cx="4254630" cy="1317093"/>
          </a:xfrm>
          <a:prstGeom prst="rect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96580" y="1360513"/>
            <a:ext cx="4254630" cy="140586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000000"/>
                </a:solidFill>
              </a:ln>
            </a:endParaRPr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solidFill>
            <a:srgbClr val="990000"/>
          </a:solidFill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Understanding others</a:t>
            </a:r>
            <a:endParaRPr lang="en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R="0" lvl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>
              <a:solidFill>
                <a:srgbClr val="990000"/>
              </a:solidFill>
            </a:endParaRPr>
          </a:p>
          <a:p>
            <a:pPr lvl="0" rtl="0">
              <a:spcBef>
                <a:spcPts val="0"/>
              </a:spcBef>
              <a:buNone/>
            </a:pPr>
            <a:endParaRPr>
              <a:solidFill>
                <a:srgbClr val="990000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6040967"/>
              </p:ext>
            </p:extLst>
          </p:nvPr>
        </p:nvGraphicFramePr>
        <p:xfrm>
          <a:off x="311698" y="1027945"/>
          <a:ext cx="8533676" cy="3968208"/>
        </p:xfrm>
        <a:graphic>
          <a:graphicData uri="http://schemas.openxmlformats.org/drawingml/2006/table">
            <a:tbl>
              <a:tblPr firstRow="1" bandRow="1"/>
              <a:tblGrid>
                <a:gridCol w="4260300"/>
                <a:gridCol w="4273376"/>
              </a:tblGrid>
              <a:tr h="174316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rgbClr val="990000"/>
                          </a:solidFill>
                        </a:rPr>
                        <a:t>Understanding yourself 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rgbClr val="990000"/>
                          </a:solidFill>
                        </a:rPr>
                        <a:t>Managing yourself </a:t>
                      </a:r>
                    </a:p>
                    <a:p>
                      <a:endParaRPr lang="en-US" dirty="0"/>
                    </a:p>
                  </a:txBody>
                  <a:tcPr/>
                </a:tc>
              </a:tr>
              <a:tr h="162981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rgbClr val="990000"/>
                          </a:solidFill>
                        </a:rPr>
                        <a:t>Understanding others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="1" dirty="0" smtClean="0">
                        <a:solidFill>
                          <a:srgbClr val="990000"/>
                        </a:solidFill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>
                          <a:solidFill>
                            <a:srgbClr val="990000"/>
                          </a:solidFill>
                        </a:rPr>
                        <a:t>How do others around</a:t>
                      </a:r>
                      <a:r>
                        <a:rPr lang="en-US" b="0" baseline="0" dirty="0" smtClean="0">
                          <a:solidFill>
                            <a:srgbClr val="990000"/>
                          </a:solidFill>
                        </a:rPr>
                        <a:t> you work?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="0" baseline="0" dirty="0" smtClean="0">
                        <a:solidFill>
                          <a:srgbClr val="990000"/>
                        </a:solidFill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baseline="0" dirty="0" smtClean="0">
                          <a:solidFill>
                            <a:srgbClr val="990000"/>
                          </a:solidFill>
                        </a:rPr>
                        <a:t>Are you responsive to different personalities?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="0" baseline="0" dirty="0" smtClean="0">
                        <a:solidFill>
                          <a:srgbClr val="990000"/>
                        </a:solidFill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baseline="0" dirty="0" smtClean="0">
                          <a:solidFill>
                            <a:srgbClr val="990000"/>
                          </a:solidFill>
                        </a:rPr>
                        <a:t>Are you aware of what is going on in the lives of others?</a:t>
                      </a:r>
                      <a:endParaRPr lang="en-US" b="0" dirty="0" smtClean="0">
                        <a:solidFill>
                          <a:srgbClr val="990000"/>
                        </a:solidFill>
                      </a:endParaRPr>
                    </a:p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rgbClr val="990000"/>
                          </a:solidFill>
                        </a:rPr>
                        <a:t>Managing others </a:t>
                      </a:r>
                    </a:p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296580" y="1360513"/>
            <a:ext cx="4254630" cy="140586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000000"/>
                </a:solidFill>
              </a:ln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96570" y="3068714"/>
            <a:ext cx="4254630" cy="1927439"/>
          </a:xfrm>
          <a:prstGeom prst="rect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575624" y="1360513"/>
            <a:ext cx="4254630" cy="1405865"/>
          </a:xfrm>
          <a:prstGeom prst="rect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solidFill>
            <a:srgbClr val="990000"/>
          </a:solidFill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Managing others </a:t>
            </a:r>
            <a:endParaRPr lang="en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R="0" lvl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>
              <a:solidFill>
                <a:srgbClr val="990000"/>
              </a:solidFill>
            </a:endParaRPr>
          </a:p>
          <a:p>
            <a:pPr lvl="0" rtl="0">
              <a:spcBef>
                <a:spcPts val="0"/>
              </a:spcBef>
              <a:buNone/>
            </a:pPr>
            <a:endParaRPr>
              <a:solidFill>
                <a:srgbClr val="990000"/>
              </a:solidFill>
            </a:endParaRPr>
          </a:p>
        </p:txBody>
      </p:sp>
      <p:pic>
        <p:nvPicPr>
          <p:cNvPr id="99" name="Shape 9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01425" y="4400925"/>
            <a:ext cx="742574" cy="742574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4077830"/>
              </p:ext>
            </p:extLst>
          </p:nvPr>
        </p:nvGraphicFramePr>
        <p:xfrm>
          <a:off x="311698" y="1027945"/>
          <a:ext cx="8533676" cy="3754848"/>
        </p:xfrm>
        <a:graphic>
          <a:graphicData uri="http://schemas.openxmlformats.org/drawingml/2006/table">
            <a:tbl>
              <a:tblPr firstRow="1" bandRow="1"/>
              <a:tblGrid>
                <a:gridCol w="4260300"/>
                <a:gridCol w="4273376"/>
              </a:tblGrid>
              <a:tr h="174316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rgbClr val="990000"/>
                          </a:solidFill>
                        </a:rPr>
                        <a:t>Understanding yourself 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rgbClr val="990000"/>
                          </a:solidFill>
                        </a:rPr>
                        <a:t>Managing yourself </a:t>
                      </a:r>
                    </a:p>
                    <a:p>
                      <a:endParaRPr lang="en-US" dirty="0"/>
                    </a:p>
                  </a:txBody>
                  <a:tcPr/>
                </a:tc>
              </a:tr>
              <a:tr h="162981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rgbClr val="990000"/>
                          </a:solidFill>
                        </a:rPr>
                        <a:t>Understanding others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rgbClr val="990000"/>
                          </a:solidFill>
                        </a:rPr>
                        <a:t>Managing others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="1" dirty="0" smtClean="0">
                        <a:solidFill>
                          <a:srgbClr val="990000"/>
                        </a:solidFill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baseline="0" dirty="0" smtClean="0">
                          <a:solidFill>
                            <a:srgbClr val="990000"/>
                          </a:solidFill>
                        </a:rPr>
                        <a:t>Do people respond well to you?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="0" baseline="0" dirty="0" smtClean="0">
                        <a:solidFill>
                          <a:srgbClr val="990000"/>
                        </a:solidFill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baseline="0" dirty="0" smtClean="0">
                          <a:solidFill>
                            <a:srgbClr val="990000"/>
                          </a:solidFill>
                        </a:rPr>
                        <a:t>Are you a manager or a leader?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="0" baseline="0" dirty="0" smtClean="0">
                        <a:solidFill>
                          <a:srgbClr val="990000"/>
                        </a:solidFill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baseline="0" dirty="0" smtClean="0">
                          <a:solidFill>
                            <a:srgbClr val="990000"/>
                          </a:solidFill>
                        </a:rPr>
                        <a:t>Do you motivate others to get things done?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="1" dirty="0" smtClean="0">
                        <a:solidFill>
                          <a:srgbClr val="990000"/>
                        </a:solidFill>
                      </a:endParaRPr>
                    </a:p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311700" y="1345396"/>
            <a:ext cx="4254630" cy="140586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000000"/>
                </a:solidFill>
              </a:ln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605864" y="1345396"/>
            <a:ext cx="4226435" cy="1405865"/>
          </a:xfrm>
          <a:prstGeom prst="rect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11698" y="3068713"/>
            <a:ext cx="4239510" cy="1714079"/>
          </a:xfrm>
          <a:prstGeom prst="rect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solidFill>
            <a:srgbClr val="990000"/>
          </a:solidFill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How do you understand yourself?</a:t>
            </a:r>
            <a:endParaRPr lang="en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5" name="Shape 10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01425" y="4400925"/>
            <a:ext cx="742574" cy="74257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448441" y="1541916"/>
            <a:ext cx="6225808" cy="31085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sz="2800" dirty="0" smtClean="0">
                <a:solidFill>
                  <a:srgbClr val="990000"/>
                </a:solidFill>
              </a:rPr>
              <a:t>Write down three strengths </a:t>
            </a:r>
          </a:p>
          <a:p>
            <a:pPr lvl="0">
              <a:defRPr/>
            </a:pPr>
            <a:endParaRPr lang="en-US" sz="2800" dirty="0" smtClean="0">
              <a:solidFill>
                <a:srgbClr val="990000"/>
              </a:solidFill>
            </a:endParaRPr>
          </a:p>
          <a:p>
            <a:pPr lvl="0">
              <a:defRPr/>
            </a:pPr>
            <a:r>
              <a:rPr lang="en-US" sz="2800" dirty="0" smtClean="0">
                <a:solidFill>
                  <a:srgbClr val="990000"/>
                </a:solidFill>
              </a:rPr>
              <a:t>Write down three weaknesses</a:t>
            </a:r>
          </a:p>
          <a:p>
            <a:pPr lvl="0">
              <a:defRPr/>
            </a:pPr>
            <a:endParaRPr lang="en-US" sz="2800" dirty="0" smtClean="0">
              <a:solidFill>
                <a:srgbClr val="990000"/>
              </a:solidFill>
            </a:endParaRPr>
          </a:p>
          <a:p>
            <a:pPr lvl="0">
              <a:defRPr/>
            </a:pPr>
            <a:r>
              <a:rPr lang="en-US" sz="2800" dirty="0" smtClean="0">
                <a:solidFill>
                  <a:srgbClr val="990000"/>
                </a:solidFill>
              </a:rPr>
              <a:t>Discuss with those around you to how</a:t>
            </a:r>
          </a:p>
          <a:p>
            <a:pPr lvl="0">
              <a:defRPr/>
            </a:pPr>
            <a:r>
              <a:rPr lang="en-US" sz="2800" dirty="0" smtClean="0">
                <a:solidFill>
                  <a:srgbClr val="990000"/>
                </a:solidFill>
              </a:rPr>
              <a:t>to hone in on strengths and overcome </a:t>
            </a:r>
          </a:p>
          <a:p>
            <a:pPr lvl="0">
              <a:defRPr/>
            </a:pPr>
            <a:r>
              <a:rPr lang="en-US" sz="2800" dirty="0" smtClean="0">
                <a:solidFill>
                  <a:srgbClr val="990000"/>
                </a:solidFill>
              </a:rPr>
              <a:t>weaknesses</a:t>
            </a:r>
            <a:endParaRPr lang="en-US" sz="2800" dirty="0"/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i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234"/>
            <a:ext cx="6754981" cy="517373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754980" y="-103454"/>
            <a:ext cx="2389019" cy="569386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en-US" sz="2800" dirty="0">
              <a:latin typeface="Mongolian Baiti"/>
              <a:cs typeface="Mongolian Baiti"/>
            </a:endParaRPr>
          </a:p>
          <a:p>
            <a:pPr algn="ctr"/>
            <a:r>
              <a:rPr lang="en-US" sz="2800" dirty="0" smtClean="0">
                <a:latin typeface="Mongolian Baiti"/>
                <a:cs typeface="Mongolian Baiti"/>
              </a:rPr>
              <a:t>“Throughout the centuries</a:t>
            </a:r>
          </a:p>
          <a:p>
            <a:pPr algn="ctr"/>
            <a:r>
              <a:rPr lang="en-US" sz="2800" dirty="0" smtClean="0">
                <a:latin typeface="Mongolian Baiti"/>
                <a:cs typeface="Mongolian Baiti"/>
              </a:rPr>
              <a:t>there were men who took first steps down new roads armed with nothing but </a:t>
            </a:r>
          </a:p>
          <a:p>
            <a:pPr algn="ctr"/>
            <a:r>
              <a:rPr lang="en-US" sz="2800" dirty="0" smtClean="0">
                <a:latin typeface="Mongolian Baiti"/>
                <a:cs typeface="Mongolian Baiti"/>
              </a:rPr>
              <a:t>their own visions.” </a:t>
            </a:r>
          </a:p>
          <a:p>
            <a:pPr algn="ctr"/>
            <a:r>
              <a:rPr lang="en-US" sz="2800" dirty="0" err="1" smtClean="0">
                <a:latin typeface="Mongolian Baiti"/>
                <a:cs typeface="Mongolian Baiti"/>
              </a:rPr>
              <a:t>Ayn</a:t>
            </a:r>
            <a:r>
              <a:rPr lang="en-US" sz="2800" dirty="0" smtClean="0">
                <a:latin typeface="Mongolian Baiti"/>
                <a:cs typeface="Mongolian Baiti"/>
              </a:rPr>
              <a:t> Rand</a:t>
            </a:r>
          </a:p>
          <a:p>
            <a:pPr algn="ctr"/>
            <a:endParaRPr lang="en-US" sz="2800" dirty="0" smtClean="0">
              <a:latin typeface="Mongolian Baiti"/>
              <a:cs typeface="Mongolian Baiti"/>
            </a:endParaRPr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</TotalTime>
  <Words>250</Words>
  <Application>Microsoft Macintosh PowerPoint</Application>
  <PresentationFormat>On-screen Show (16:9)</PresentationFormat>
  <Paragraphs>90</Paragraphs>
  <Slides>10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simple-light-2</vt:lpstr>
      <vt:lpstr>PowerPoint Presentation</vt:lpstr>
      <vt:lpstr>What is Emotional Intelligence (EI)?</vt:lpstr>
      <vt:lpstr>Four areas</vt:lpstr>
      <vt:lpstr>Understanding yourself </vt:lpstr>
      <vt:lpstr>Managing yourself </vt:lpstr>
      <vt:lpstr>Understanding others</vt:lpstr>
      <vt:lpstr>Managing others </vt:lpstr>
      <vt:lpstr>How do you understand yourself?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Mac user</cp:lastModifiedBy>
  <cp:revision>15</cp:revision>
  <dcterms:modified xsi:type="dcterms:W3CDTF">2016-01-12T19:53:37Z</dcterms:modified>
</cp:coreProperties>
</file>