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28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828783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hape 54"/>
          <p:cNvCxnSpPr/>
          <p:nvPr/>
        </p:nvCxnSpPr>
        <p:spPr>
          <a:xfrm>
            <a:off x="0" y="2562775"/>
            <a:ext cx="9155699" cy="47099"/>
          </a:xfrm>
          <a:prstGeom prst="straightConnector1">
            <a:avLst/>
          </a:prstGeom>
          <a:noFill/>
          <a:ln w="76200" cap="flat" cmpd="sng">
            <a:solidFill>
              <a:srgbClr val="F1C23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5" name="Shape 55"/>
          <p:cNvCxnSpPr/>
          <p:nvPr/>
        </p:nvCxnSpPr>
        <p:spPr>
          <a:xfrm>
            <a:off x="0" y="2257975"/>
            <a:ext cx="9155699" cy="47099"/>
          </a:xfrm>
          <a:prstGeom prst="straightConnector1">
            <a:avLst/>
          </a:prstGeom>
          <a:noFill/>
          <a:ln w="76200" cap="flat" cmpd="sng">
            <a:solidFill>
              <a:srgbClr val="F1C23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6" name="Shape 56"/>
          <p:cNvSpPr/>
          <p:nvPr/>
        </p:nvSpPr>
        <p:spPr>
          <a:xfrm>
            <a:off x="2312550" y="312675"/>
            <a:ext cx="4518899" cy="4518899"/>
          </a:xfrm>
          <a:prstGeom prst="rect">
            <a:avLst/>
          </a:prstGeom>
          <a:solidFill>
            <a:srgbClr val="990000"/>
          </a:solidFill>
          <a:ln w="9525" cap="flat" cmpd="sng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2489550" y="513225"/>
            <a:ext cx="4164899" cy="4117799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 txBox="1"/>
          <p:nvPr/>
        </p:nvSpPr>
        <p:spPr>
          <a:xfrm>
            <a:off x="991100" y="1463050"/>
            <a:ext cx="5663399" cy="230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 txBox="1"/>
          <p:nvPr/>
        </p:nvSpPr>
        <p:spPr>
          <a:xfrm>
            <a:off x="2489550" y="1781600"/>
            <a:ext cx="4164899" cy="258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Debate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7700" y="4365500"/>
            <a:ext cx="778000" cy="77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58"/>
          <p:cNvSpPr txBox="1"/>
          <p:nvPr/>
        </p:nvSpPr>
        <p:spPr>
          <a:xfrm>
            <a:off x="2588336" y="3078760"/>
            <a:ext cx="1696475" cy="15899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ct val="45833"/>
            </a:pPr>
            <a:endParaRPr lang="en-US" b="1" dirty="0" smtClean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>
              <a:buClr>
                <a:schemeClr val="dk1"/>
              </a:buClr>
              <a:buSzPct val="45833"/>
            </a:pPr>
            <a:endParaRPr lang="en-US" b="1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>
              <a:buClr>
                <a:schemeClr val="dk1"/>
              </a:buClr>
              <a:buSzPct val="45833"/>
            </a:pPr>
            <a:r>
              <a:rPr lang="en-US" b="1" dirty="0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Written </a:t>
            </a:r>
            <a:r>
              <a:rPr lang="en-US" b="1" dirty="0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by:</a:t>
            </a:r>
          </a:p>
          <a:p>
            <a:pPr lvl="0">
              <a:buClr>
                <a:schemeClr val="dk1"/>
              </a:buClr>
              <a:buSzPct val="45833"/>
            </a:pPr>
            <a:r>
              <a:rPr lang="en-US" b="1" dirty="0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Danielle </a:t>
            </a:r>
            <a:r>
              <a:rPr lang="en-US" b="1" dirty="0" err="1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Cuccaro</a:t>
            </a:r>
            <a:r>
              <a:rPr lang="en-US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b="1" dirty="0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Megan </a:t>
            </a:r>
            <a:r>
              <a:rPr lang="en-US" b="1" dirty="0" err="1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McGilvray</a:t>
            </a:r>
            <a:endParaRPr lang="en-US" b="1" dirty="0" smtClean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>
              <a:buClr>
                <a:schemeClr val="dk1"/>
              </a:buClr>
              <a:buSzPct val="45833"/>
            </a:pPr>
            <a:r>
              <a:rPr lang="en-US" b="1" dirty="0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Chelsea Schneider</a:t>
            </a:r>
            <a:endParaRPr lang="en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" name="Shape 58"/>
          <p:cNvSpPr txBox="1"/>
          <p:nvPr/>
        </p:nvSpPr>
        <p:spPr>
          <a:xfrm>
            <a:off x="4863753" y="3428895"/>
            <a:ext cx="1696475" cy="10276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buClr>
                <a:schemeClr val="dk1"/>
              </a:buClr>
              <a:buSzPct val="45833"/>
            </a:pPr>
            <a:endParaRPr lang="en-US" b="1" dirty="0" smtClean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r">
              <a:buClr>
                <a:schemeClr val="dk1"/>
              </a:buClr>
              <a:buSzPct val="45833"/>
            </a:pPr>
            <a:r>
              <a:rPr lang="en-US" b="1" dirty="0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Presented </a:t>
            </a:r>
            <a:r>
              <a:rPr lang="en-US" b="1" dirty="0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by:</a:t>
            </a:r>
          </a:p>
          <a:p>
            <a:pPr lvl="0" algn="r">
              <a:buClr>
                <a:schemeClr val="dk1"/>
              </a:buClr>
              <a:buSzPct val="45833"/>
            </a:pPr>
            <a:r>
              <a:rPr lang="en-US" b="1" dirty="0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____________________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solidFill>
            <a:srgbClr val="9900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Introductions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1425" y="4400925"/>
            <a:ext cx="742574" cy="74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291574"/>
            <a:ext cx="7644825" cy="358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solidFill>
            <a:srgbClr val="9900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Public Speaking Do’s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1425" y="4400925"/>
            <a:ext cx="742574" cy="74257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990000"/>
              </a:buClr>
              <a:buChar char="●"/>
            </a:pPr>
            <a:r>
              <a:rPr lang="en">
                <a:solidFill>
                  <a:srgbClr val="990000"/>
                </a:solidFill>
              </a:rPr>
              <a:t>Be confident</a:t>
            </a:r>
          </a:p>
          <a:p>
            <a:pPr marL="457200" lvl="0" indent="-228600" rtl="0">
              <a:spcBef>
                <a:spcPts val="0"/>
              </a:spcBef>
              <a:buClr>
                <a:srgbClr val="990000"/>
              </a:buClr>
              <a:buChar char="●"/>
            </a:pPr>
            <a:r>
              <a:rPr lang="en">
                <a:solidFill>
                  <a:srgbClr val="990000"/>
                </a:solidFill>
              </a:rPr>
              <a:t>Project your voice and speak clearly</a:t>
            </a:r>
          </a:p>
          <a:p>
            <a:pPr marL="457200" lvl="0" indent="-228600" rtl="0">
              <a:spcBef>
                <a:spcPts val="0"/>
              </a:spcBef>
              <a:buClr>
                <a:srgbClr val="990000"/>
              </a:buClr>
              <a:buChar char="●"/>
            </a:pPr>
            <a:r>
              <a:rPr lang="en">
                <a:solidFill>
                  <a:srgbClr val="990000"/>
                </a:solidFill>
              </a:rPr>
              <a:t>Make natural gestures</a:t>
            </a:r>
          </a:p>
          <a:p>
            <a:pPr marL="457200" lvl="0" indent="-228600" rtl="0">
              <a:spcBef>
                <a:spcPts val="0"/>
              </a:spcBef>
              <a:buClr>
                <a:srgbClr val="990000"/>
              </a:buClr>
              <a:buChar char="●"/>
            </a:pPr>
            <a:r>
              <a:rPr lang="en">
                <a:solidFill>
                  <a:srgbClr val="990000"/>
                </a:solidFill>
              </a:rPr>
              <a:t>Connect with the audience</a:t>
            </a:r>
          </a:p>
          <a:p>
            <a:pPr marL="914400" lvl="1" indent="-228600" rtl="0">
              <a:spcBef>
                <a:spcPts val="0"/>
              </a:spcBef>
              <a:buClr>
                <a:srgbClr val="990000"/>
              </a:buClr>
              <a:buChar char="○"/>
            </a:pPr>
            <a:r>
              <a:rPr lang="en">
                <a:solidFill>
                  <a:srgbClr val="990000"/>
                </a:solidFill>
              </a:rPr>
              <a:t>shifting eye contact</a:t>
            </a:r>
          </a:p>
          <a:p>
            <a:pPr marL="914400" lvl="1" indent="-228600" rtl="0">
              <a:spcBef>
                <a:spcPts val="0"/>
              </a:spcBef>
              <a:buClr>
                <a:srgbClr val="990000"/>
              </a:buClr>
              <a:buChar char="○"/>
            </a:pPr>
            <a:r>
              <a:rPr lang="en">
                <a:solidFill>
                  <a:srgbClr val="990000"/>
                </a:solidFill>
              </a:rPr>
              <a:t>read the room</a:t>
            </a:r>
          </a:p>
          <a:p>
            <a:pPr marL="457200" lvl="0" indent="-228600" rtl="0">
              <a:spcBef>
                <a:spcPts val="0"/>
              </a:spcBef>
              <a:buClr>
                <a:srgbClr val="990000"/>
              </a:buClr>
              <a:buChar char="●"/>
            </a:pPr>
            <a:r>
              <a:rPr lang="en">
                <a:solidFill>
                  <a:srgbClr val="990000"/>
                </a:solidFill>
              </a:rPr>
              <a:t>Speak with varying pitch, tone, and volume</a:t>
            </a:r>
          </a:p>
          <a:p>
            <a:pPr marL="457200" lvl="0" indent="-228600" rtl="0">
              <a:spcBef>
                <a:spcPts val="0"/>
              </a:spcBef>
              <a:buClr>
                <a:srgbClr val="990000"/>
              </a:buClr>
              <a:buChar char="●"/>
            </a:pPr>
            <a:r>
              <a:rPr lang="en">
                <a:solidFill>
                  <a:srgbClr val="990000"/>
                </a:solidFill>
              </a:rPr>
              <a:t>Be conscious of time</a:t>
            </a:r>
          </a:p>
          <a:p>
            <a:pPr marL="457200" lvl="0" indent="-228600" rtl="0">
              <a:spcBef>
                <a:spcPts val="0"/>
              </a:spcBef>
              <a:buClr>
                <a:srgbClr val="990000"/>
              </a:buClr>
              <a:buChar char="●"/>
            </a:pPr>
            <a:r>
              <a:rPr lang="en">
                <a:solidFill>
                  <a:srgbClr val="990000"/>
                </a:solidFill>
              </a:rPr>
              <a:t>Be passionate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1425" y="4400925"/>
            <a:ext cx="742574" cy="74257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990000"/>
              </a:buClr>
              <a:buChar char="●"/>
            </a:pPr>
            <a:r>
              <a:rPr lang="en" dirty="0">
                <a:solidFill>
                  <a:srgbClr val="990000"/>
                </a:solidFill>
              </a:rPr>
              <a:t>Use filler words (Like, Um, Open mouth stare)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990000"/>
              </a:buClr>
              <a:buChar char="●"/>
            </a:pPr>
            <a:r>
              <a:rPr lang="en" dirty="0">
                <a:solidFill>
                  <a:srgbClr val="990000"/>
                </a:solidFill>
              </a:rPr>
              <a:t>Gesture wildly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990000"/>
              </a:buClr>
              <a:buChar char="●"/>
            </a:pPr>
            <a:r>
              <a:rPr lang="en" dirty="0">
                <a:solidFill>
                  <a:srgbClr val="990000"/>
                </a:solidFill>
              </a:rPr>
              <a:t>Chew gum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990000"/>
              </a:buClr>
              <a:buChar char="●"/>
            </a:pPr>
            <a:r>
              <a:rPr lang="en" dirty="0">
                <a:solidFill>
                  <a:srgbClr val="990000"/>
                </a:solidFill>
              </a:rPr>
              <a:t>Look like a ragamuffin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990000"/>
              </a:buClr>
              <a:buChar char="●"/>
            </a:pPr>
            <a:r>
              <a:rPr lang="en" dirty="0">
                <a:solidFill>
                  <a:srgbClr val="990000"/>
                </a:solidFill>
              </a:rPr>
              <a:t>Whisper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990000"/>
              </a:buClr>
              <a:buChar char="●"/>
            </a:pPr>
            <a:r>
              <a:rPr lang="en" dirty="0">
                <a:solidFill>
                  <a:srgbClr val="990000"/>
                </a:solidFill>
              </a:rPr>
              <a:t>Yell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990000"/>
              </a:buClr>
              <a:buChar char="●"/>
            </a:pPr>
            <a:r>
              <a:rPr lang="en" dirty="0">
                <a:solidFill>
                  <a:srgbClr val="990000"/>
                </a:solidFill>
              </a:rPr>
              <a:t>Wander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solidFill>
                <a:srgbClr val="99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solidFill>
                <a:srgbClr val="990000"/>
              </a:solidFill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solidFill>
            <a:srgbClr val="9900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Public Speaking Don’ts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1425" y="4400925"/>
            <a:ext cx="742574" cy="74257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990000"/>
              </a:buClr>
              <a:buChar char="●"/>
            </a:pPr>
            <a:r>
              <a:rPr lang="en">
                <a:solidFill>
                  <a:srgbClr val="990000"/>
                </a:solidFill>
              </a:rPr>
              <a:t>Introduction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990000"/>
              </a:buClr>
              <a:buChar char="●"/>
            </a:pPr>
            <a:r>
              <a:rPr lang="en">
                <a:solidFill>
                  <a:srgbClr val="990000"/>
                </a:solidFill>
              </a:rPr>
              <a:t>Point 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990000"/>
              </a:buClr>
              <a:buChar char="●"/>
            </a:pPr>
            <a:r>
              <a:rPr lang="en">
                <a:solidFill>
                  <a:srgbClr val="990000"/>
                </a:solidFill>
              </a:rPr>
              <a:t>Rebuttal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990000"/>
              </a:buClr>
              <a:buChar char="●"/>
            </a:pPr>
            <a:r>
              <a:rPr lang="en">
                <a:solidFill>
                  <a:srgbClr val="990000"/>
                </a:solidFill>
              </a:rPr>
              <a:t>Conclusion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>
              <a:solidFill>
                <a:srgbClr val="990000"/>
              </a:solidFill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>
              <a:solidFill>
                <a:srgbClr val="990000"/>
              </a:solidFill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solidFill>
            <a:srgbClr val="9900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Parts of a Debate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0450" y="1319250"/>
            <a:ext cx="2120450" cy="250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Shape 94"/>
          <p:cNvCxnSpPr/>
          <p:nvPr/>
        </p:nvCxnSpPr>
        <p:spPr>
          <a:xfrm>
            <a:off x="0" y="2562775"/>
            <a:ext cx="9155699" cy="47099"/>
          </a:xfrm>
          <a:prstGeom prst="straightConnector1">
            <a:avLst/>
          </a:prstGeom>
          <a:noFill/>
          <a:ln w="76200" cap="flat" cmpd="sng">
            <a:solidFill>
              <a:srgbClr val="F1C23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5" name="Shape 95"/>
          <p:cNvCxnSpPr/>
          <p:nvPr/>
        </p:nvCxnSpPr>
        <p:spPr>
          <a:xfrm>
            <a:off x="0" y="2257975"/>
            <a:ext cx="9155699" cy="47099"/>
          </a:xfrm>
          <a:prstGeom prst="straightConnector1">
            <a:avLst/>
          </a:prstGeom>
          <a:noFill/>
          <a:ln w="76200" cap="flat" cmpd="sng">
            <a:solidFill>
              <a:srgbClr val="F1C23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6" name="Shape 96"/>
          <p:cNvSpPr/>
          <p:nvPr/>
        </p:nvSpPr>
        <p:spPr>
          <a:xfrm>
            <a:off x="2312550" y="312675"/>
            <a:ext cx="4518899" cy="4518899"/>
          </a:xfrm>
          <a:prstGeom prst="rect">
            <a:avLst/>
          </a:prstGeom>
          <a:solidFill>
            <a:srgbClr val="990000"/>
          </a:solidFill>
          <a:ln w="9525" cap="flat" cmpd="sng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2489550" y="513225"/>
            <a:ext cx="4164899" cy="4117799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2489550" y="1781600"/>
            <a:ext cx="4164899" cy="258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iPhone vs Android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7700" y="4365500"/>
            <a:ext cx="778000" cy="77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Shape 104"/>
          <p:cNvCxnSpPr/>
          <p:nvPr/>
        </p:nvCxnSpPr>
        <p:spPr>
          <a:xfrm>
            <a:off x="0" y="2562775"/>
            <a:ext cx="9155699" cy="47099"/>
          </a:xfrm>
          <a:prstGeom prst="straightConnector1">
            <a:avLst/>
          </a:prstGeom>
          <a:noFill/>
          <a:ln w="76200" cap="flat" cmpd="sng">
            <a:solidFill>
              <a:srgbClr val="F1C23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5" name="Shape 105"/>
          <p:cNvCxnSpPr/>
          <p:nvPr/>
        </p:nvCxnSpPr>
        <p:spPr>
          <a:xfrm>
            <a:off x="0" y="2257975"/>
            <a:ext cx="9155699" cy="47099"/>
          </a:xfrm>
          <a:prstGeom prst="straightConnector1">
            <a:avLst/>
          </a:prstGeom>
          <a:noFill/>
          <a:ln w="76200" cap="flat" cmpd="sng">
            <a:solidFill>
              <a:srgbClr val="F1C23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6" name="Shape 106"/>
          <p:cNvSpPr/>
          <p:nvPr/>
        </p:nvSpPr>
        <p:spPr>
          <a:xfrm>
            <a:off x="2312550" y="312675"/>
            <a:ext cx="4518899" cy="4518899"/>
          </a:xfrm>
          <a:prstGeom prst="rect">
            <a:avLst/>
          </a:prstGeom>
          <a:solidFill>
            <a:srgbClr val="990000"/>
          </a:solidFill>
          <a:ln w="9525" cap="flat" cmpd="sng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2489550" y="513225"/>
            <a:ext cx="4164899" cy="4117799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 txBox="1"/>
          <p:nvPr/>
        </p:nvSpPr>
        <p:spPr>
          <a:xfrm>
            <a:off x="991100" y="1463050"/>
            <a:ext cx="5663399" cy="230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 txBox="1"/>
          <p:nvPr/>
        </p:nvSpPr>
        <p:spPr>
          <a:xfrm>
            <a:off x="2489550" y="1781600"/>
            <a:ext cx="4164899" cy="258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Now You!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Pirates vs Ninjas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7700" y="4365500"/>
            <a:ext cx="778000" cy="77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75"/>
          <p:cNvSpPr txBox="1"/>
          <p:nvPr/>
        </p:nvSpPr>
        <p:spPr>
          <a:xfrm>
            <a:off x="158743" y="1095765"/>
            <a:ext cx="8845191" cy="19160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72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r>
              <a:rPr lang="en-US" sz="72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lvl="0" algn="ctr">
              <a:lnSpc>
                <a:spcPct val="50000"/>
              </a:lnSpc>
              <a:spcBef>
                <a:spcPts val="0"/>
              </a:spcBef>
              <a:buNone/>
            </a:pPr>
            <a:endParaRPr lang="en-US" sz="6600" dirty="0" smtClea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sz="72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Comments</a:t>
            </a:r>
            <a:r>
              <a:rPr lang="en-US" sz="72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lang="en" sz="72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Macintosh PowerPoint</Application>
  <PresentationFormat>On-screen Show (16:9)</PresentationFormat>
  <Paragraphs>40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simple-light-2</vt:lpstr>
      <vt:lpstr>PowerPoint Presentation</vt:lpstr>
      <vt:lpstr>Introductions</vt:lpstr>
      <vt:lpstr>Public Speaking Do’s</vt:lpstr>
      <vt:lpstr>Public Speaking Don’ts</vt:lpstr>
      <vt:lpstr>Parts of a Debate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Mac user</cp:lastModifiedBy>
  <cp:revision>1</cp:revision>
  <dcterms:modified xsi:type="dcterms:W3CDTF">2016-01-12T19:59:29Z</dcterms:modified>
</cp:coreProperties>
</file>