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9"/>
  </p:notesMasterIdLst>
  <p:sldIdLst>
    <p:sldId id="256" r:id="rId2"/>
    <p:sldId id="287" r:id="rId3"/>
    <p:sldId id="288" r:id="rId4"/>
    <p:sldId id="274" r:id="rId5"/>
    <p:sldId id="275" r:id="rId6"/>
    <p:sldId id="276" r:id="rId7"/>
    <p:sldId id="280" r:id="rId8"/>
    <p:sldId id="281" r:id="rId9"/>
    <p:sldId id="279" r:id="rId10"/>
    <p:sldId id="286" r:id="rId11"/>
    <p:sldId id="282" r:id="rId12"/>
    <p:sldId id="283" r:id="rId13"/>
    <p:sldId id="284" r:id="rId14"/>
    <p:sldId id="285" r:id="rId15"/>
    <p:sldId id="278" r:id="rId16"/>
    <p:sldId id="263"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79" autoAdjust="0"/>
  </p:normalViewPr>
  <p:slideViewPr>
    <p:cSldViewPr snapToGrid="0" snapToObjects="1">
      <p:cViewPr varScale="1">
        <p:scale>
          <a:sx n="96" d="100"/>
          <a:sy n="96" d="100"/>
        </p:scale>
        <p:origin x="-20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E6965-D2E3-44C1-AF82-F1EE41FA4026}" type="datetimeFigureOut">
              <a:rPr lang="en-US" smtClean="0"/>
              <a:t>4/10/15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6BBCA-96E2-4A40-BDB5-E2950C73919C}" type="slidenum">
              <a:rPr lang="en-US" smtClean="0"/>
              <a:t>‹#›</a:t>
            </a:fld>
            <a:endParaRPr lang="en-US"/>
          </a:p>
        </p:txBody>
      </p:sp>
    </p:spTree>
    <p:extLst>
      <p:ext uri="{BB962C8B-B14F-4D97-AF65-F5344CB8AC3E}">
        <p14:creationId xmlns:p14="http://schemas.microsoft.com/office/powerpoint/2010/main" val="122329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6BBCA-96E2-4A40-BDB5-E2950C73919C}" type="slidenum">
              <a:rPr lang="en-US" smtClean="0"/>
              <a:t>3</a:t>
            </a:fld>
            <a:endParaRPr lang="en-US"/>
          </a:p>
        </p:txBody>
      </p:sp>
    </p:spTree>
    <p:extLst>
      <p:ext uri="{BB962C8B-B14F-4D97-AF65-F5344CB8AC3E}">
        <p14:creationId xmlns:p14="http://schemas.microsoft.com/office/powerpoint/2010/main" val="1131102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Why did you choose that major &amp; focus?</a:t>
            </a:r>
          </a:p>
          <a:p>
            <a:r>
              <a:rPr lang="en-US" dirty="0" smtClean="0"/>
              <a:t>I took a programming class in high school</a:t>
            </a:r>
            <a:r>
              <a:rPr lang="en-US" baseline="0" dirty="0" smtClean="0"/>
              <a:t> and found I really enjoy programming.</a:t>
            </a:r>
          </a:p>
          <a:p>
            <a:endParaRPr lang="en-US" baseline="0" dirty="0" smtClean="0"/>
          </a:p>
          <a:p>
            <a:r>
              <a:rPr lang="en-US" baseline="0" dirty="0" smtClean="0"/>
              <a:t>I don’t have a focus currently, but I am thinking about specializing in computer security.  I believe this is an important aspect as computers become more integrated in our lives.  There are more ways a person can steal your personal information, and I want to work to create a safer computer experience. </a:t>
            </a:r>
            <a:endParaRPr lang="en-US" dirty="0"/>
          </a:p>
        </p:txBody>
      </p:sp>
      <p:sp>
        <p:nvSpPr>
          <p:cNvPr id="4" name="Slide Number Placeholder 3"/>
          <p:cNvSpPr>
            <a:spLocks noGrp="1"/>
          </p:cNvSpPr>
          <p:nvPr>
            <p:ph type="sldNum" sz="quarter" idx="10"/>
          </p:nvPr>
        </p:nvSpPr>
        <p:spPr/>
        <p:txBody>
          <a:bodyPr/>
          <a:lstStyle/>
          <a:p>
            <a:fld id="{7A9779D1-BB02-4F78-B089-C34DDFA29AEC}" type="slidenum">
              <a:rPr lang="en-US" smtClean="0"/>
              <a:t>7</a:t>
            </a:fld>
            <a:endParaRPr lang="en-US"/>
          </a:p>
        </p:txBody>
      </p:sp>
    </p:spTree>
    <p:extLst>
      <p:ext uri="{BB962C8B-B14F-4D97-AF65-F5344CB8AC3E}">
        <p14:creationId xmlns:p14="http://schemas.microsoft.com/office/powerpoint/2010/main" val="3037311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advice would you give to students transitioning from high school to college?</a:t>
            </a:r>
          </a:p>
          <a:p>
            <a:pPr lvl="0"/>
            <a:r>
              <a:rPr lang="en-US" sz="1200" kern="1200" dirty="0" smtClean="0">
                <a:solidFill>
                  <a:schemeClr val="tx1"/>
                </a:solidFill>
                <a:effectLst/>
                <a:latin typeface="+mn-lt"/>
                <a:ea typeface="+mn-ea"/>
                <a:cs typeface="+mn-cs"/>
              </a:rPr>
              <a:t>	Do as much</a:t>
            </a:r>
            <a:r>
              <a:rPr lang="en-US" sz="1200" kern="1200" baseline="0" dirty="0" smtClean="0">
                <a:solidFill>
                  <a:schemeClr val="tx1"/>
                </a:solidFill>
                <a:effectLst/>
                <a:latin typeface="+mn-lt"/>
                <a:ea typeface="+mn-ea"/>
                <a:cs typeface="+mn-cs"/>
              </a:rPr>
              <a:t> as you can in High School: I want to emphasize and stress how valuable AP classes are.  Passing them will allow you to get free credits for college 	and skip </a:t>
            </a:r>
            <a:r>
              <a:rPr lang="en-US" sz="1200" kern="1200" baseline="0" dirty="0" err="1" smtClean="0">
                <a:solidFill>
                  <a:schemeClr val="tx1"/>
                </a:solidFill>
                <a:effectLst/>
                <a:latin typeface="+mn-lt"/>
                <a:ea typeface="+mn-ea"/>
                <a:cs typeface="+mn-cs"/>
              </a:rPr>
              <a:t>prereqs</a:t>
            </a:r>
            <a:r>
              <a:rPr lang="en-US" sz="1200" kern="1200" baseline="0" dirty="0" smtClean="0">
                <a:solidFill>
                  <a:schemeClr val="tx1"/>
                </a:solidFill>
                <a:effectLst/>
                <a:latin typeface="+mn-lt"/>
                <a:ea typeface="+mn-ea"/>
                <a:cs typeface="+mn-cs"/>
              </a:rPr>
              <a:t>, allowing you to get to your core classes quicker, or take classes that you are interested in.  There are also opportunities offered such as dual 	enrollment or collegiate programs that should be taken advantage of</a:t>
            </a:r>
          </a:p>
          <a:p>
            <a:pPr lvl="0"/>
            <a:r>
              <a:rPr lang="en-US" sz="1200" kern="1200" baseline="0" dirty="0" smtClean="0">
                <a:solidFill>
                  <a:schemeClr val="tx1"/>
                </a:solidFill>
                <a:effectLst/>
                <a:latin typeface="+mn-lt"/>
                <a:ea typeface="+mn-ea"/>
                <a:cs typeface="+mn-cs"/>
              </a:rPr>
              <a:t>	Get Involved: Getting involved on campus is often looked over.  I know I only started getting involved this semester and I regret it.  My roommate is involved 	in many organizations and as a result, has a large number of friends that are useful for networking and getting involved in other things.  Also looks good on 	resume.</a:t>
            </a:r>
          </a:p>
          <a:p>
            <a:pPr lvl="0"/>
            <a:r>
              <a:rPr lang="en-US" sz="1200" kern="1200" baseline="0" dirty="0" smtClean="0">
                <a:solidFill>
                  <a:schemeClr val="tx1"/>
                </a:solidFill>
                <a:effectLst/>
                <a:latin typeface="+mn-lt"/>
                <a:ea typeface="+mn-ea"/>
                <a:cs typeface="+mn-cs"/>
              </a:rPr>
              <a:t>	Do well in early classes: Self explanatory.  Take advantage of easy classes early on to boost GPA</a:t>
            </a:r>
          </a:p>
          <a:p>
            <a:pPr lvl="0"/>
            <a:r>
              <a:rPr lang="en-US" sz="1200" kern="1200" baseline="0" dirty="0" smtClean="0">
                <a:solidFill>
                  <a:schemeClr val="tx1"/>
                </a:solidFill>
                <a:effectLst/>
                <a:latin typeface="+mn-lt"/>
                <a:ea typeface="+mn-ea"/>
                <a:cs typeface="+mn-cs"/>
              </a:rPr>
              <a:t>	Get Involved: First month of college there are hundreds of organizations recruiting new members.  There are associations for finding clubs that would interest 	you offered by the university.  Take advantage of these opportunities and find places to cultivate your interests and meet new friends.  There are even paid 	jobs that can be found such as FITC!</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mistakes have you made in your college experience?</a:t>
            </a:r>
          </a:p>
          <a:p>
            <a:pPr lvl="0"/>
            <a:r>
              <a:rPr lang="en-US" sz="1200" kern="1200" dirty="0" smtClean="0">
                <a:solidFill>
                  <a:schemeClr val="tx1"/>
                </a:solidFill>
                <a:effectLst/>
                <a:latin typeface="+mn-lt"/>
                <a:ea typeface="+mn-ea"/>
                <a:cs typeface="+mn-cs"/>
              </a:rPr>
              <a:t>	I made the</a:t>
            </a:r>
            <a:r>
              <a:rPr lang="en-US" sz="1200" kern="1200" baseline="0" dirty="0" smtClean="0">
                <a:solidFill>
                  <a:schemeClr val="tx1"/>
                </a:solidFill>
                <a:effectLst/>
                <a:latin typeface="+mn-lt"/>
                <a:ea typeface="+mn-ea"/>
                <a:cs typeface="+mn-cs"/>
              </a:rPr>
              <a:t> mistake of not getting involved early enough.  I did not attend any club meetings and have missed out on opportunities due to this.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your goal (where do you see yourself in 5 years) and why did you set that goal?</a:t>
            </a:r>
          </a:p>
          <a:p>
            <a:pPr lvl="0"/>
            <a:r>
              <a:rPr lang="en-US" sz="1200" kern="1200" dirty="0" smtClean="0">
                <a:solidFill>
                  <a:schemeClr val="tx1"/>
                </a:solidFill>
                <a:effectLst/>
                <a:latin typeface="+mn-lt"/>
                <a:ea typeface="+mn-ea"/>
                <a:cs typeface="+mn-cs"/>
              </a:rPr>
              <a:t>	I see</a:t>
            </a:r>
            <a:r>
              <a:rPr lang="en-US" sz="1200" kern="1200" baseline="0" dirty="0" smtClean="0">
                <a:solidFill>
                  <a:schemeClr val="tx1"/>
                </a:solidFill>
                <a:effectLst/>
                <a:latin typeface="+mn-lt"/>
                <a:ea typeface="+mn-ea"/>
                <a:cs typeface="+mn-cs"/>
              </a:rPr>
              <a:t> myself graduated from FSU and a masters either from FSU or another school, and entering the job market.  I set this goal because I should be graduating 	in two years time with a bachelors, and it would only take another 2 years for my masters.  This would allow me to increase my knowledge and increase my 	marketability in the job market.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9779D1-BB02-4F78-B089-C34DDFA29AEC}" type="slidenum">
              <a:rPr lang="en-US" smtClean="0"/>
              <a:t>8</a:t>
            </a:fld>
            <a:endParaRPr lang="en-US"/>
          </a:p>
        </p:txBody>
      </p:sp>
    </p:spTree>
    <p:extLst>
      <p:ext uri="{BB962C8B-B14F-4D97-AF65-F5344CB8AC3E}">
        <p14:creationId xmlns:p14="http://schemas.microsoft.com/office/powerpoint/2010/main" val="3844001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6BBCA-96E2-4A40-BDB5-E2950C73919C}" type="slidenum">
              <a:rPr lang="en-US" smtClean="0"/>
              <a:t>10</a:t>
            </a:fld>
            <a:endParaRPr lang="en-US"/>
          </a:p>
        </p:txBody>
      </p:sp>
    </p:spTree>
    <p:extLst>
      <p:ext uri="{BB962C8B-B14F-4D97-AF65-F5344CB8AC3E}">
        <p14:creationId xmlns:p14="http://schemas.microsoft.com/office/powerpoint/2010/main" val="336851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I went to college my first year I loved math and science so I</a:t>
            </a:r>
            <a:r>
              <a:rPr lang="en-US" baseline="0" dirty="0" smtClean="0"/>
              <a:t> thought my obvious track to follow was medical school. After my first semester I came home for winter break and my dad had this friend that conducts research on nanoparticles for different applications (which basically are very, very small object that behave as their own unit). Thinking nothing of it at the time, he took me to tour their facility and that’s where my interest was actually sparked. That was the day I realized I was curious about science and the innovative applications to technology that are being developed everyday. I went home and changed my major to Chemical Engineering and never looked back. </a:t>
            </a:r>
            <a:endParaRPr lang="en-US" dirty="0" smtClean="0"/>
          </a:p>
          <a:p>
            <a:endParaRPr lang="en-US" dirty="0"/>
          </a:p>
        </p:txBody>
      </p:sp>
      <p:sp>
        <p:nvSpPr>
          <p:cNvPr id="4" name="Slide Number Placeholder 3"/>
          <p:cNvSpPr>
            <a:spLocks noGrp="1"/>
          </p:cNvSpPr>
          <p:nvPr>
            <p:ph type="sldNum" sz="quarter" idx="10"/>
          </p:nvPr>
        </p:nvSpPr>
        <p:spPr/>
        <p:txBody>
          <a:bodyPr/>
          <a:lstStyle/>
          <a:p>
            <a:fld id="{DA86BBCA-96E2-4A40-BDB5-E2950C73919C}" type="slidenum">
              <a:rPr lang="en-US" smtClean="0"/>
              <a:t>12</a:t>
            </a:fld>
            <a:endParaRPr lang="en-US"/>
          </a:p>
        </p:txBody>
      </p:sp>
    </p:spTree>
    <p:extLst>
      <p:ext uri="{BB962C8B-B14F-4D97-AF65-F5344CB8AC3E}">
        <p14:creationId xmlns:p14="http://schemas.microsoft.com/office/powerpoint/2010/main" val="421827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Look</a:t>
            </a:r>
            <a:r>
              <a:rPr lang="en-US" baseline="0" dirty="0" smtClean="0"/>
              <a:t> ahead at your academic track so there are no surprises for classes you need to take in the future, especially if they are only offered certain terms. </a:t>
            </a:r>
          </a:p>
          <a:p>
            <a:endParaRPr lang="en-US" baseline="0" dirty="0" smtClean="0"/>
          </a:p>
          <a:p>
            <a:r>
              <a:rPr lang="en-US" baseline="0" dirty="0" smtClean="0"/>
              <a:t>Take some serious consideration into study abroad programs, internships, or co-ops, they are amazing opportunities to gain hands on experiences and help you grow as an individual. Also, make sure that if these are something you want to do to plan for that in your academic track.</a:t>
            </a:r>
          </a:p>
          <a:p>
            <a:endParaRPr lang="en-US" baseline="0" dirty="0" smtClean="0"/>
          </a:p>
          <a:p>
            <a:r>
              <a:rPr lang="en-US" baseline="0" dirty="0" smtClean="0"/>
              <a:t>My first mistake in college was changing my major to engineering and not considering everything I needed to take to be on track for that path. It took me several semesters to get my prerequisite classes in check and it pushed back my graduation date a semester or two. I also wish that I had studied abroad. It wasn’t something I considered doing until it was too late and I didn’t  have any humanities classes left to take, so if I had gone I would have just taken classes for no reason. All of my friends that studied abroad have the most amazing stories and that is one thing I wish I gave myself the experience while in college.</a:t>
            </a:r>
          </a:p>
          <a:p>
            <a:endParaRPr lang="en-US" dirty="0"/>
          </a:p>
        </p:txBody>
      </p:sp>
      <p:sp>
        <p:nvSpPr>
          <p:cNvPr id="4" name="Slide Number Placeholder 3"/>
          <p:cNvSpPr>
            <a:spLocks noGrp="1"/>
          </p:cNvSpPr>
          <p:nvPr>
            <p:ph type="sldNum" sz="quarter" idx="10"/>
          </p:nvPr>
        </p:nvSpPr>
        <p:spPr/>
        <p:txBody>
          <a:bodyPr/>
          <a:lstStyle/>
          <a:p>
            <a:fld id="{4AD67F30-3058-4BAD-8BC4-F8E3BAF97837}" type="slidenum">
              <a:rPr lang="en-US" smtClean="0"/>
              <a:t>13</a:t>
            </a:fld>
            <a:endParaRPr lang="en-US"/>
          </a:p>
        </p:txBody>
      </p:sp>
    </p:spTree>
    <p:extLst>
      <p:ext uri="{BB962C8B-B14F-4D97-AF65-F5344CB8AC3E}">
        <p14:creationId xmlns:p14="http://schemas.microsoft.com/office/powerpoint/2010/main" val="246922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Salaries</a:t>
            </a:r>
            <a:r>
              <a:rPr lang="en-US" baseline="0" dirty="0" smtClean="0"/>
              <a:t>:</a:t>
            </a:r>
          </a:p>
          <a:p>
            <a:r>
              <a:rPr lang="en-US" baseline="0" dirty="0" smtClean="0"/>
              <a:t>Upward salaries</a:t>
            </a:r>
          </a:p>
          <a:p>
            <a:r>
              <a:rPr lang="en-US" baseline="0" dirty="0" smtClean="0"/>
              <a:t>Medians range around 60-80K</a:t>
            </a:r>
          </a:p>
          <a:p>
            <a:r>
              <a:rPr lang="en-US" baseline="0" dirty="0" smtClean="0"/>
              <a:t>Depends on your field and specialty </a:t>
            </a:r>
          </a:p>
          <a:p>
            <a:endParaRPr lang="en-US" baseline="0" dirty="0" smtClean="0"/>
          </a:p>
          <a:p>
            <a:r>
              <a:rPr lang="en-US" baseline="0" dirty="0" smtClean="0"/>
              <a:t>Benefits:</a:t>
            </a:r>
          </a:p>
          <a:p>
            <a:r>
              <a:rPr lang="en-US" baseline="0" dirty="0" smtClean="0"/>
              <a:t>There are always tech fields in demand-&gt; people always have an idea. Some one needs to develop the language and communication(</a:t>
            </a:r>
            <a:r>
              <a:rPr lang="en-US" baseline="0" dirty="0" err="1" smtClean="0"/>
              <a:t>cs</a:t>
            </a:r>
            <a:r>
              <a:rPr lang="en-US" baseline="0" dirty="0" smtClean="0"/>
              <a:t>) someone needs to bring it into the physical world(CE) someone then needs to explain it in </a:t>
            </a:r>
            <a:r>
              <a:rPr lang="en-US" baseline="0" dirty="0" err="1" smtClean="0"/>
              <a:t>lamens</a:t>
            </a:r>
            <a:r>
              <a:rPr lang="en-US" baseline="0" dirty="0" smtClean="0"/>
              <a:t> terms and support the product for consumers(IT) someone needs to then lead that project(MIS)</a:t>
            </a:r>
            <a:br>
              <a:rPr lang="en-US" baseline="0" dirty="0" smtClean="0"/>
            </a:br>
            <a:r>
              <a:rPr lang="en-US" baseline="0" dirty="0" smtClean="0"/>
              <a:t/>
            </a:r>
            <a:br>
              <a:rPr lang="en-US" baseline="0" dirty="0" smtClean="0"/>
            </a:br>
            <a:r>
              <a:rPr lang="en-US" baseline="0" dirty="0" smtClean="0"/>
              <a:t>Technology can be applied in all fields. You just have to figure out what field is for you. Very flexible work </a:t>
            </a:r>
            <a:r>
              <a:rPr lang="en-US" baseline="0" dirty="0" err="1" smtClean="0"/>
              <a:t>enviroment</a:t>
            </a:r>
            <a:r>
              <a:rPr lang="en-US" baseline="0" smtClean="0"/>
              <a: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A86BBCA-96E2-4A40-BDB5-E2950C73919C}" type="slidenum">
              <a:rPr lang="en-US" smtClean="0"/>
              <a:t>15</a:t>
            </a:fld>
            <a:endParaRPr lang="en-US"/>
          </a:p>
        </p:txBody>
      </p:sp>
    </p:spTree>
    <p:extLst>
      <p:ext uri="{BB962C8B-B14F-4D97-AF65-F5344CB8AC3E}">
        <p14:creationId xmlns:p14="http://schemas.microsoft.com/office/powerpoint/2010/main" val="336851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7"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7" y="4421084"/>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9EB5ECD5-515E-4817-8A06-1D2ED2C83850}" type="datetime4">
              <a:rPr lang="en-US" smtClean="0"/>
              <a:pPr/>
              <a:t>April 10, 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70"/>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7" y="5719970"/>
            <a:ext cx="643666" cy="365125"/>
          </a:xfrm>
        </p:spPr>
        <p:txBody>
          <a:bodyPr/>
          <a:lstStyle>
            <a:lvl1pPr>
              <a:defRPr>
                <a:solidFill>
                  <a:schemeClr val="accent1"/>
                </a:solidFill>
              </a:defRPr>
            </a:lvl1pPr>
          </a:lstStyle>
          <a:p>
            <a:fld id="{1D72EBF8-7CF5-44B7-B2BF-E22DE4D0703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April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9"/>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91"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11"/>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2"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7"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April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9"/>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91"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11"/>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D1919-1B5F-4141-B613-3E5C6008A186}" type="datetime4">
              <a:rPr lang="en-US" smtClean="0"/>
              <a:pPr/>
              <a:t>April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7" y="2900831"/>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6" y="4267204"/>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22427-B1DD-49E6-9F05-DE0F1467D7DC}" type="datetime4">
              <a:rPr lang="en-US" smtClean="0"/>
              <a:pPr/>
              <a:t>April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April 10,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2"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8"/>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9"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8"/>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18ED0-40F2-434C-A848-B92581875164}" type="datetime4">
              <a:rPr lang="en-US" smtClean="0"/>
              <a:pPr/>
              <a:t>April 10,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April 10,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24E59-01D0-4537-B876-7E5EC75B028D}" type="datetime4">
              <a:rPr lang="en-US" smtClean="0"/>
              <a:pPr/>
              <a:t>April 10,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April 10, 2015</a:t>
            </a:fld>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58" name="Rectangle 57"/>
          <p:cNvSpPr/>
          <p:nvPr/>
        </p:nvSpPr>
        <p:spPr>
          <a:xfrm>
            <a:off x="905573" y="601887"/>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6"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9"/>
            <a:ext cx="3493664" cy="365125"/>
          </a:xfrm>
        </p:spPr>
        <p:txBody>
          <a:bodyPr>
            <a:normAutofit/>
          </a:bodyPr>
          <a:lstStyle/>
          <a:p>
            <a:endParaRPr lang="en-US"/>
          </a:p>
        </p:txBody>
      </p:sp>
      <p:sp>
        <p:nvSpPr>
          <p:cNvPr id="2" name="Title 1"/>
          <p:cNvSpPr>
            <a:spLocks noGrp="1"/>
          </p:cNvSpPr>
          <p:nvPr>
            <p:ph type="title"/>
          </p:nvPr>
        </p:nvSpPr>
        <p:spPr>
          <a:xfrm>
            <a:off x="4739833" y="2657438"/>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3"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7"/>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2" y="4133092"/>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83DA4-3B24-449B-95CA-514EB7E30A99}" type="datetime4">
              <a:rPr lang="en-US" smtClean="0"/>
              <a:pPr/>
              <a:t>April 10, 2015</a:t>
            </a:fld>
            <a:endParaRPr lang="en-US"/>
          </a:p>
        </p:txBody>
      </p:sp>
      <p:sp>
        <p:nvSpPr>
          <p:cNvPr id="6" name="Footer Placeholder 5"/>
          <p:cNvSpPr>
            <a:spLocks noGrp="1"/>
          </p:cNvSpPr>
          <p:nvPr>
            <p:ph type="ftr" sz="quarter" idx="11"/>
          </p:nvPr>
        </p:nvSpPr>
        <p:spPr>
          <a:xfrm>
            <a:off x="4641448" y="5724839"/>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91"/>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4"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6"/>
            <a:ext cx="2133600" cy="365125"/>
          </a:xfrm>
          <a:prstGeom prst="rect">
            <a:avLst/>
          </a:prstGeom>
        </p:spPr>
        <p:txBody>
          <a:bodyPr vert="horz" lIns="91440" tIns="45720" rIns="91440" bIns="45720" rtlCol="0" anchor="ctr"/>
          <a:lstStyle>
            <a:lvl1pPr algn="r">
              <a:defRPr sz="1200">
                <a:solidFill>
                  <a:srgbClr val="FEFEFE"/>
                </a:solidFill>
              </a:defRPr>
            </a:lvl1pPr>
          </a:lstStyle>
          <a:p>
            <a:fld id="{942120D2-3948-4F8F-BE5D-E7E7D97880B2}" type="datetime4">
              <a:rPr lang="en-US" smtClean="0"/>
              <a:pPr/>
              <a:t>April 10, 2015</a:t>
            </a:fld>
            <a:endParaRPr lang="en-US" dirty="0" err="1"/>
          </a:p>
        </p:txBody>
      </p:sp>
      <p:sp>
        <p:nvSpPr>
          <p:cNvPr id="5" name="Footer Placeholder 4"/>
          <p:cNvSpPr>
            <a:spLocks noGrp="1"/>
          </p:cNvSpPr>
          <p:nvPr>
            <p:ph type="ftr" sz="quarter" idx="3"/>
          </p:nvPr>
        </p:nvSpPr>
        <p:spPr>
          <a:xfrm>
            <a:off x="4641448" y="5852164"/>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5"/>
            <a:ext cx="1332156" cy="365125"/>
          </a:xfrm>
          <a:prstGeom prst="rect">
            <a:avLst/>
          </a:prstGeom>
        </p:spPr>
        <p:txBody>
          <a:bodyPr vert="horz" lIns="91440" tIns="45720" rIns="91440" bIns="45720" rtlCol="0" anchor="ctr"/>
          <a:lstStyle>
            <a:lvl1pPr algn="l">
              <a:defRPr sz="1200">
                <a:solidFill>
                  <a:srgbClr val="FEFEFE"/>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9.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5.png"/><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7.png"/><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9815" y="2603085"/>
            <a:ext cx="3313355" cy="1570822"/>
          </a:xfrm>
        </p:spPr>
        <p:txBody>
          <a:bodyPr>
            <a:normAutofit/>
          </a:bodyPr>
          <a:lstStyle/>
          <a:p>
            <a:r>
              <a:rPr lang="en-US" dirty="0" smtClean="0"/>
              <a:t>High School </a:t>
            </a:r>
            <a:r>
              <a:rPr lang="en-US" dirty="0" smtClean="0">
                <a:sym typeface="Wingdings" panose="05000000000000000000" pitchFamily="2" charset="2"/>
              </a:rPr>
              <a:t> to College</a:t>
            </a:r>
            <a:endParaRPr lang="en-US" dirty="0"/>
          </a:p>
        </p:txBody>
      </p:sp>
      <p:pic>
        <p:nvPicPr>
          <p:cNvPr id="5" name="Picture 4" descr="FITClogo-black-high-res.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71014" y="5642767"/>
            <a:ext cx="1837367" cy="432700"/>
          </a:xfrm>
          <a:prstGeom prst="rect">
            <a:avLst/>
          </a:prstGeom>
        </p:spPr>
      </p:pic>
      <p:sp>
        <p:nvSpPr>
          <p:cNvPr id="6" name="Subtitle 2"/>
          <p:cNvSpPr>
            <a:spLocks noGrp="1"/>
          </p:cNvSpPr>
          <p:nvPr>
            <p:ph type="subTitle" idx="1"/>
          </p:nvPr>
        </p:nvSpPr>
        <p:spPr>
          <a:xfrm>
            <a:off x="4733367" y="4173911"/>
            <a:ext cx="3309803" cy="1154129"/>
          </a:xfrm>
        </p:spPr>
        <p:txBody>
          <a:bodyPr/>
          <a:lstStyle/>
          <a:p>
            <a:r>
              <a:rPr lang="en-US" dirty="0" smtClean="0"/>
              <a:t>Planning for Transition</a:t>
            </a:r>
            <a:endParaRPr lang="en-US" dirty="0"/>
          </a:p>
        </p:txBody>
      </p:sp>
      <p:pic>
        <p:nvPicPr>
          <p:cNvPr id="3" name="Picture 2"/>
          <p:cNvPicPr>
            <a:picLocks noChangeAspect="1"/>
          </p:cNvPicPr>
          <p:nvPr/>
        </p:nvPicPr>
        <p:blipFill>
          <a:blip r:embed="rId3"/>
          <a:stretch>
            <a:fillRect/>
          </a:stretch>
        </p:blipFill>
        <p:spPr>
          <a:xfrm>
            <a:off x="5033848" y="33866"/>
            <a:ext cx="2585991" cy="2260601"/>
          </a:xfrm>
          <a:prstGeom prst="rect">
            <a:avLst/>
          </a:prstGeom>
        </p:spPr>
      </p:pic>
    </p:spTree>
    <p:extLst>
      <p:ext uri="{BB962C8B-B14F-4D97-AF65-F5344CB8AC3E}">
        <p14:creationId xmlns:p14="http://schemas.microsoft.com/office/powerpoint/2010/main" val="411954811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1371603"/>
            <a:ext cx="2391086" cy="742069"/>
          </a:xfrm>
        </p:spPr>
        <p:txBody>
          <a:bodyPr/>
          <a:lstStyle/>
          <a:p>
            <a:r>
              <a:rPr lang="en-US" dirty="0" smtClean="0"/>
              <a:t>Advice</a:t>
            </a:r>
            <a:endParaRPr lang="en-US" dirty="0"/>
          </a:p>
        </p:txBody>
      </p:sp>
      <p:sp>
        <p:nvSpPr>
          <p:cNvPr id="3" name="Content Placeholder 2"/>
          <p:cNvSpPr>
            <a:spLocks noGrp="1"/>
          </p:cNvSpPr>
          <p:nvPr>
            <p:ph sz="quarter" idx="13"/>
          </p:nvPr>
        </p:nvSpPr>
        <p:spPr>
          <a:xfrm>
            <a:off x="4555862" y="2441457"/>
            <a:ext cx="3806085" cy="1542766"/>
          </a:xfrm>
          <a:ln>
            <a:solidFill>
              <a:schemeClr val="accent2">
                <a:lumMod val="60000"/>
                <a:lumOff val="40000"/>
              </a:schemeClr>
            </a:solidFill>
          </a:ln>
        </p:spPr>
        <p:txBody>
          <a:bodyPr>
            <a:normAutofit lnSpcReduction="10000"/>
          </a:bodyPr>
          <a:lstStyle/>
          <a:p>
            <a:r>
              <a:rPr lang="en-US" dirty="0" smtClean="0">
                <a:solidFill>
                  <a:schemeClr val="accent1">
                    <a:lumMod val="60000"/>
                    <a:lumOff val="40000"/>
                  </a:schemeClr>
                </a:solidFill>
              </a:rPr>
              <a:t> </a:t>
            </a:r>
            <a:r>
              <a:rPr lang="en-US" dirty="0">
                <a:solidFill>
                  <a:schemeClr val="accent1">
                    <a:lumMod val="60000"/>
                    <a:lumOff val="40000"/>
                  </a:schemeClr>
                </a:solidFill>
              </a:rPr>
              <a:t>It’s more than school</a:t>
            </a:r>
            <a:endParaRPr lang="en-US" dirty="0" smtClean="0">
              <a:solidFill>
                <a:schemeClr val="accent1">
                  <a:lumMod val="60000"/>
                  <a:lumOff val="40000"/>
                </a:schemeClr>
              </a:solidFill>
            </a:endParaRPr>
          </a:p>
          <a:p>
            <a:pPr lvl="1"/>
            <a:r>
              <a:rPr lang="en-US" dirty="0"/>
              <a:t>Organizations</a:t>
            </a:r>
          </a:p>
          <a:p>
            <a:pPr lvl="1"/>
            <a:r>
              <a:rPr lang="en-US" dirty="0" smtClean="0"/>
              <a:t>Internships</a:t>
            </a:r>
            <a:r>
              <a:rPr lang="en-US" dirty="0"/>
              <a:t>/Job</a:t>
            </a:r>
          </a:p>
          <a:p>
            <a:pPr lvl="1"/>
            <a:r>
              <a:rPr lang="en-US" dirty="0" smtClean="0"/>
              <a:t>Events</a:t>
            </a:r>
          </a:p>
          <a:p>
            <a:pPr lvl="1"/>
            <a:endParaRPr lang="en-US" dirty="0"/>
          </a:p>
        </p:txBody>
      </p:sp>
      <p:sp>
        <p:nvSpPr>
          <p:cNvPr id="4" name="Content Placeholder 3"/>
          <p:cNvSpPr>
            <a:spLocks noGrp="1"/>
          </p:cNvSpPr>
          <p:nvPr>
            <p:ph sz="quarter" idx="14"/>
          </p:nvPr>
        </p:nvSpPr>
        <p:spPr>
          <a:xfrm>
            <a:off x="1043490" y="2435564"/>
            <a:ext cx="3419856" cy="3106441"/>
          </a:xfrm>
          <a:ln>
            <a:solidFill>
              <a:schemeClr val="bg2">
                <a:lumMod val="40000"/>
                <a:lumOff val="60000"/>
              </a:schemeClr>
            </a:solidFill>
          </a:ln>
        </p:spPr>
        <p:txBody>
          <a:bodyPr>
            <a:normAutofit/>
          </a:bodyPr>
          <a:lstStyle/>
          <a:p>
            <a:r>
              <a:rPr lang="en-US" sz="2800" dirty="0" smtClean="0">
                <a:solidFill>
                  <a:schemeClr val="bg2">
                    <a:lumMod val="60000"/>
                    <a:lumOff val="40000"/>
                  </a:schemeClr>
                </a:solidFill>
              </a:rPr>
              <a:t>Social Issues:</a:t>
            </a:r>
          </a:p>
          <a:p>
            <a:pPr lvl="1"/>
            <a:r>
              <a:rPr lang="en-US" dirty="0"/>
              <a:t>How are </a:t>
            </a:r>
            <a:r>
              <a:rPr lang="en-US" dirty="0" smtClean="0"/>
              <a:t>women really </a:t>
            </a:r>
            <a:r>
              <a:rPr lang="en-US" dirty="0"/>
              <a:t>treated?</a:t>
            </a:r>
          </a:p>
          <a:p>
            <a:pPr lvl="1"/>
            <a:r>
              <a:rPr lang="en-US" dirty="0" smtClean="0"/>
              <a:t>How </a:t>
            </a:r>
            <a:r>
              <a:rPr lang="en-US" dirty="0"/>
              <a:t>many </a:t>
            </a:r>
            <a:r>
              <a:rPr lang="en-US" dirty="0" smtClean="0"/>
              <a:t>women are </a:t>
            </a:r>
            <a:r>
              <a:rPr lang="en-US" dirty="0"/>
              <a:t>in IT?</a:t>
            </a:r>
          </a:p>
          <a:p>
            <a:pPr lvl="1"/>
            <a:r>
              <a:rPr lang="en-US" dirty="0" smtClean="0"/>
              <a:t>Are certificates truly </a:t>
            </a:r>
            <a:r>
              <a:rPr lang="en-US" dirty="0"/>
              <a:t>important?</a:t>
            </a:r>
            <a:endParaRPr lang="en-US" dirty="0" smtClean="0"/>
          </a:p>
        </p:txBody>
      </p:sp>
      <p:pic>
        <p:nvPicPr>
          <p:cNvPr id="5" name="Picture 4"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782296"/>
            <a:ext cx="678094" cy="678094"/>
          </a:xfrm>
          <a:prstGeom prst="rect">
            <a:avLst/>
          </a:prstGeom>
        </p:spPr>
      </p:pic>
      <p:sp>
        <p:nvSpPr>
          <p:cNvPr id="6" name="Content Placeholder 2"/>
          <p:cNvSpPr txBox="1">
            <a:spLocks/>
          </p:cNvSpPr>
          <p:nvPr/>
        </p:nvSpPr>
        <p:spPr>
          <a:xfrm>
            <a:off x="4555862" y="3984227"/>
            <a:ext cx="3806085" cy="1553221"/>
          </a:xfrm>
          <a:prstGeom prst="rect">
            <a:avLst/>
          </a:prstGeom>
          <a:ln>
            <a:solidFill>
              <a:schemeClr val="accent2">
                <a:lumMod val="60000"/>
                <a:lumOff val="40000"/>
              </a:schemeClr>
            </a:solidFill>
          </a:ln>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solidFill>
                  <a:srgbClr val="9C5EB0"/>
                </a:solidFill>
              </a:rPr>
              <a:t>What </a:t>
            </a:r>
            <a:r>
              <a:rPr lang="en-US" dirty="0">
                <a:solidFill>
                  <a:srgbClr val="9C5EB0"/>
                </a:solidFill>
              </a:rPr>
              <a:t>is </a:t>
            </a:r>
            <a:r>
              <a:rPr lang="en-US" dirty="0" smtClean="0">
                <a:solidFill>
                  <a:srgbClr val="9C5EB0"/>
                </a:solidFill>
              </a:rPr>
              <a:t>expected</a:t>
            </a:r>
          </a:p>
          <a:p>
            <a:pPr lvl="1"/>
            <a:r>
              <a:rPr lang="en-US" dirty="0" smtClean="0"/>
              <a:t>Grades</a:t>
            </a:r>
            <a:endParaRPr lang="en-US" dirty="0"/>
          </a:p>
          <a:p>
            <a:pPr lvl="1"/>
            <a:r>
              <a:rPr lang="en-US" dirty="0" smtClean="0"/>
              <a:t>Social </a:t>
            </a:r>
            <a:r>
              <a:rPr lang="en-US" dirty="0"/>
              <a:t>Networking</a:t>
            </a:r>
          </a:p>
          <a:p>
            <a:pPr lvl="1"/>
            <a:r>
              <a:rPr lang="en-US" dirty="0" smtClean="0"/>
              <a:t>Class </a:t>
            </a:r>
            <a:r>
              <a:rPr lang="en-US" dirty="0"/>
              <a:t>work</a:t>
            </a:r>
          </a:p>
        </p:txBody>
      </p:sp>
    </p:spTree>
    <p:extLst>
      <p:ext uri="{BB962C8B-B14F-4D97-AF65-F5344CB8AC3E}">
        <p14:creationId xmlns:p14="http://schemas.microsoft.com/office/powerpoint/2010/main" val="192979464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TClogo-black-high-res.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71014" y="5642767"/>
            <a:ext cx="1837367" cy="432700"/>
          </a:xfrm>
          <a:prstGeom prst="rect">
            <a:avLst/>
          </a:prstGeom>
        </p:spPr>
      </p:pic>
      <p:sp>
        <p:nvSpPr>
          <p:cNvPr id="4" name="Rectangle 3"/>
          <p:cNvSpPr/>
          <p:nvPr/>
        </p:nvSpPr>
        <p:spPr>
          <a:xfrm>
            <a:off x="4572000" y="4112333"/>
            <a:ext cx="4572000" cy="615553"/>
          </a:xfrm>
          <a:prstGeom prst="rect">
            <a:avLst/>
          </a:prstGeom>
        </p:spPr>
        <p:txBody>
          <a:bodyPr>
            <a:spAutoFit/>
          </a:bodyPr>
          <a:lstStyle/>
          <a:p>
            <a:r>
              <a:rPr lang="en-US" sz="1600" dirty="0"/>
              <a:t>Major</a:t>
            </a:r>
            <a:r>
              <a:rPr lang="en-US" dirty="0"/>
              <a:t>: </a:t>
            </a:r>
            <a:r>
              <a:rPr lang="en-US" sz="1600" b="1" dirty="0" smtClean="0"/>
              <a:t>Chemical Engineering</a:t>
            </a:r>
            <a:endParaRPr lang="en-US" sz="1600" b="1" dirty="0"/>
          </a:p>
          <a:p>
            <a:r>
              <a:rPr lang="en-US" sz="1600" dirty="0"/>
              <a:t>Focus</a:t>
            </a:r>
            <a:r>
              <a:rPr lang="en-US" sz="1600" b="1" dirty="0"/>
              <a:t>: Nanotechnology or </a:t>
            </a:r>
            <a:r>
              <a:rPr lang="en-US" sz="1600" b="1" dirty="0" smtClean="0"/>
              <a:t>Polymer </a:t>
            </a:r>
          </a:p>
        </p:txBody>
      </p:sp>
      <p:sp>
        <p:nvSpPr>
          <p:cNvPr id="6" name="Title 1"/>
          <p:cNvSpPr>
            <a:spLocks noGrp="1"/>
          </p:cNvSpPr>
          <p:nvPr>
            <p:ph type="ctrTitle"/>
          </p:nvPr>
        </p:nvSpPr>
        <p:spPr>
          <a:xfrm>
            <a:off x="4656667" y="2422080"/>
            <a:ext cx="3313355" cy="1702160"/>
          </a:xfrm>
        </p:spPr>
        <p:txBody>
          <a:bodyPr/>
          <a:lstStyle/>
          <a:p>
            <a:r>
              <a:rPr lang="en-US" dirty="0" smtClean="0"/>
              <a:t>Rachel</a:t>
            </a:r>
            <a:br>
              <a:rPr lang="en-US" dirty="0" smtClean="0"/>
            </a:br>
            <a:r>
              <a:rPr lang="en-US" dirty="0" smtClean="0"/>
              <a:t>Roberson</a:t>
            </a:r>
            <a:endParaRPr lang="en-US" dirty="0"/>
          </a:p>
        </p:txBody>
      </p:sp>
    </p:spTree>
    <p:extLst>
      <p:ext uri="{BB962C8B-B14F-4D97-AF65-F5344CB8AC3E}">
        <p14:creationId xmlns:p14="http://schemas.microsoft.com/office/powerpoint/2010/main" val="479186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About Me</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Major: </a:t>
            </a:r>
            <a:r>
              <a:rPr lang="en-US" dirty="0"/>
              <a:t>Chemical Engineering</a:t>
            </a:r>
          </a:p>
          <a:p>
            <a:endParaRPr lang="en-US" dirty="0"/>
          </a:p>
          <a:p>
            <a:r>
              <a:rPr lang="en-US" b="1" dirty="0"/>
              <a:t>Specific area of interest</a:t>
            </a:r>
            <a:r>
              <a:rPr lang="en-US" b="1" dirty="0" smtClean="0"/>
              <a:t>: </a:t>
            </a:r>
            <a:r>
              <a:rPr lang="en-US" dirty="0"/>
              <a:t>Nanotechnology or Polymer science</a:t>
            </a:r>
          </a:p>
          <a:p>
            <a:endParaRPr lang="en-US" dirty="0"/>
          </a:p>
          <a:p>
            <a:r>
              <a:rPr lang="en-US" b="1" dirty="0"/>
              <a:t>Why?</a:t>
            </a:r>
          </a:p>
          <a:p>
            <a:pPr marL="285750" indent="-285750">
              <a:buFont typeface="Arial" panose="020B0604020202020204" pitchFamily="34" charset="0"/>
              <a:buChar char="•"/>
            </a:pPr>
            <a:r>
              <a:rPr lang="en-US" dirty="0"/>
              <a:t>Love science and math</a:t>
            </a:r>
          </a:p>
          <a:p>
            <a:pPr marL="285750" indent="-285750">
              <a:buFont typeface="Arial" panose="020B0604020202020204" pitchFamily="34" charset="0"/>
              <a:buChar char="•"/>
            </a:pPr>
            <a:r>
              <a:rPr lang="en-US" dirty="0"/>
              <a:t>My dad sparked my interest</a:t>
            </a:r>
          </a:p>
          <a:p>
            <a:pPr marL="285750" indent="-285750">
              <a:buFont typeface="Arial" panose="020B0604020202020204" pitchFamily="34" charset="0"/>
              <a:buChar char="•"/>
            </a:pPr>
            <a:r>
              <a:rPr lang="en-US" dirty="0"/>
              <a:t>Curious about future developments</a:t>
            </a:r>
          </a:p>
          <a:p>
            <a:pPr marL="285750" indent="-285750">
              <a:buFont typeface="Arial" panose="020B0604020202020204" pitchFamily="34" charset="0"/>
              <a:buChar char="•"/>
            </a:pPr>
            <a:r>
              <a:rPr lang="en-US" dirty="0"/>
              <a:t>Relating chemistry and technology</a:t>
            </a:r>
          </a:p>
          <a:p>
            <a:endParaRPr lang="en-US" dirty="0"/>
          </a:p>
        </p:txBody>
      </p:sp>
      <p:pic>
        <p:nvPicPr>
          <p:cNvPr id="4" name="Picture 3"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816162"/>
            <a:ext cx="678094" cy="678094"/>
          </a:xfrm>
          <a:prstGeom prst="rect">
            <a:avLst/>
          </a:prstGeom>
        </p:spPr>
      </p:pic>
    </p:spTree>
    <p:extLst>
      <p:ext uri="{BB962C8B-B14F-4D97-AF65-F5344CB8AC3E}">
        <p14:creationId xmlns:p14="http://schemas.microsoft.com/office/powerpoint/2010/main" val="39453930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238" y="-126124"/>
            <a:ext cx="2067059" cy="747826"/>
          </a:xfrm>
        </p:spPr>
        <p:txBody>
          <a:bodyPr/>
          <a:lstStyle/>
          <a:p>
            <a:r>
              <a:rPr lang="en-US" b="1" dirty="0" smtClean="0"/>
              <a:t>Advice</a:t>
            </a:r>
            <a:r>
              <a:rPr lang="en-US" dirty="0" smtClean="0"/>
              <a:t> </a:t>
            </a:r>
            <a:endParaRPr lang="en-US" dirty="0"/>
          </a:p>
        </p:txBody>
      </p:sp>
      <p:sp>
        <p:nvSpPr>
          <p:cNvPr id="3" name="Content Placeholder 2"/>
          <p:cNvSpPr>
            <a:spLocks noGrp="1"/>
          </p:cNvSpPr>
          <p:nvPr>
            <p:ph idx="1"/>
          </p:nvPr>
        </p:nvSpPr>
        <p:spPr>
          <a:xfrm>
            <a:off x="865329" y="967232"/>
            <a:ext cx="6777317" cy="4807808"/>
          </a:xfrm>
        </p:spPr>
        <p:txBody>
          <a:bodyPr>
            <a:noAutofit/>
          </a:bodyPr>
          <a:lstStyle/>
          <a:p>
            <a:r>
              <a:rPr lang="en-US" sz="2000" dirty="0" smtClean="0">
                <a:solidFill>
                  <a:schemeClr val="tx1"/>
                </a:solidFill>
              </a:rPr>
              <a:t>Try to find what you love to do as soon as you can, expose yourself to potential areas of study by experiences</a:t>
            </a:r>
          </a:p>
          <a:p>
            <a:r>
              <a:rPr lang="en-US" sz="2000" dirty="0" smtClean="0">
                <a:solidFill>
                  <a:schemeClr val="tx1"/>
                </a:solidFill>
              </a:rPr>
              <a:t>Pick a career path and get involved in organizations, jobs, and networks that will help you grow in that area</a:t>
            </a:r>
          </a:p>
          <a:p>
            <a:r>
              <a:rPr lang="en-US" sz="2000" dirty="0" smtClean="0">
                <a:solidFill>
                  <a:schemeClr val="tx1"/>
                </a:solidFill>
              </a:rPr>
              <a:t>Look ahead on your academic track</a:t>
            </a:r>
          </a:p>
          <a:p>
            <a:r>
              <a:rPr lang="en-US" sz="2000" dirty="0" smtClean="0">
                <a:solidFill>
                  <a:schemeClr val="tx1"/>
                </a:solidFill>
              </a:rPr>
              <a:t>Take time to consider internships, co-ops, and study abroad programs</a:t>
            </a:r>
          </a:p>
          <a:p>
            <a:endParaRPr lang="en-US" sz="2000" dirty="0">
              <a:solidFill>
                <a:schemeClr val="tx1"/>
              </a:solidFill>
            </a:endParaRPr>
          </a:p>
          <a:p>
            <a:pPr marL="68580" indent="0">
              <a:buNone/>
            </a:pPr>
            <a:r>
              <a:rPr lang="en-US" sz="2000" b="1" dirty="0" smtClean="0">
                <a:solidFill>
                  <a:schemeClr val="tx1"/>
                </a:solidFill>
              </a:rPr>
              <a:t>My mistakes?</a:t>
            </a:r>
            <a:endParaRPr lang="en-US" sz="2000" b="1" dirty="0">
              <a:solidFill>
                <a:schemeClr val="tx1"/>
              </a:solidFill>
            </a:endParaRPr>
          </a:p>
          <a:p>
            <a:r>
              <a:rPr lang="en-US" sz="2000" dirty="0" smtClean="0">
                <a:solidFill>
                  <a:schemeClr val="tx1"/>
                </a:solidFill>
              </a:rPr>
              <a:t>Not being prepared initially for the engineering track</a:t>
            </a:r>
          </a:p>
          <a:p>
            <a:r>
              <a:rPr lang="en-US" sz="2000" dirty="0" smtClean="0">
                <a:solidFill>
                  <a:schemeClr val="tx1"/>
                </a:solidFill>
              </a:rPr>
              <a:t>Not studying abroad</a:t>
            </a:r>
          </a:p>
          <a:p>
            <a:endParaRPr lang="en-US" sz="2000" dirty="0" smtClean="0">
              <a:solidFill>
                <a:schemeClr val="tx1"/>
              </a:solidFill>
            </a:endParaRPr>
          </a:p>
        </p:txBody>
      </p:sp>
      <p:pic>
        <p:nvPicPr>
          <p:cNvPr id="4" name="Picture 3"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782296"/>
            <a:ext cx="678094" cy="678094"/>
          </a:xfrm>
          <a:prstGeom prst="rect">
            <a:avLst/>
          </a:prstGeom>
        </p:spPr>
      </p:pic>
    </p:spTree>
    <p:extLst>
      <p:ext uri="{BB962C8B-B14F-4D97-AF65-F5344CB8AC3E}">
        <p14:creationId xmlns:p14="http://schemas.microsoft.com/office/powerpoint/2010/main" val="9214796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514" y="0"/>
            <a:ext cx="1981686" cy="529406"/>
          </a:xfrm>
        </p:spPr>
        <p:txBody>
          <a:bodyPr/>
          <a:lstStyle/>
          <a:p>
            <a:r>
              <a:rPr lang="en-US" b="1" dirty="0" smtClean="0"/>
              <a:t>My goals:</a:t>
            </a:r>
            <a:endParaRPr lang="en-US" b="1"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9026" r="9026"/>
          <a:stretch>
            <a:fillRect/>
          </a:stretch>
        </p:blipFill>
        <p:spPr/>
      </p:pic>
      <p:sp>
        <p:nvSpPr>
          <p:cNvPr id="4" name="Text Placeholder 3"/>
          <p:cNvSpPr>
            <a:spLocks noGrp="1"/>
          </p:cNvSpPr>
          <p:nvPr>
            <p:ph type="body" sz="half" idx="2"/>
          </p:nvPr>
        </p:nvSpPr>
        <p:spPr>
          <a:xfrm>
            <a:off x="4734632" y="718593"/>
            <a:ext cx="3300573" cy="5443314"/>
          </a:xfrm>
        </p:spPr>
        <p:txBody>
          <a:bodyPr>
            <a:noAutofit/>
          </a:bodyPr>
          <a:lstStyle/>
          <a:p>
            <a:pPr marL="285750" indent="-285750">
              <a:buFont typeface="Arial" panose="020B0604020202020204" pitchFamily="34" charset="0"/>
              <a:buChar char="•"/>
            </a:pPr>
            <a:r>
              <a:rPr lang="en-US" sz="1700" dirty="0" smtClean="0"/>
              <a:t>Expose myself to as much experience as possible until I graduate</a:t>
            </a:r>
          </a:p>
          <a:p>
            <a:pPr marL="285750" indent="-285750">
              <a:buFont typeface="Arial" panose="020B0604020202020204" pitchFamily="34" charset="0"/>
              <a:buChar char="•"/>
            </a:pPr>
            <a:r>
              <a:rPr lang="en-US" sz="1700" dirty="0" smtClean="0"/>
              <a:t>Upon graduating, go straight into industry </a:t>
            </a:r>
          </a:p>
          <a:p>
            <a:pPr marL="285750" indent="-285750">
              <a:buFont typeface="Arial" panose="020B0604020202020204" pitchFamily="34" charset="0"/>
              <a:buChar char="•"/>
            </a:pPr>
            <a:r>
              <a:rPr lang="en-US" sz="1700" dirty="0" smtClean="0"/>
              <a:t>In five years: working for a company and continue learning about my field</a:t>
            </a:r>
          </a:p>
          <a:p>
            <a:pPr marL="285750" indent="-285750">
              <a:buFont typeface="Arial" panose="020B0604020202020204" pitchFamily="34" charset="0"/>
              <a:buChar char="•"/>
            </a:pPr>
            <a:r>
              <a:rPr lang="en-US" sz="1700" dirty="0" smtClean="0"/>
              <a:t>Earn my Professional Engineer License and work towards advancing my position within a company</a:t>
            </a:r>
          </a:p>
          <a:p>
            <a:pPr marL="285750" indent="-285750">
              <a:buFont typeface="Arial" panose="020B0604020202020204" pitchFamily="34" charset="0"/>
              <a:buChar char="•"/>
            </a:pPr>
            <a:r>
              <a:rPr lang="en-US" sz="1700" b="1" dirty="0" smtClean="0"/>
              <a:t>Why? </a:t>
            </a:r>
            <a:r>
              <a:rPr lang="en-US" sz="1700" dirty="0" smtClean="0"/>
              <a:t>Very ambitious and always seek growth and personal development. I want to gain experience for a few years until going back to school for my master’s degree.</a:t>
            </a:r>
            <a:endParaRPr lang="en-US" sz="1700" dirty="0"/>
          </a:p>
        </p:txBody>
      </p:sp>
      <p:pic>
        <p:nvPicPr>
          <p:cNvPr id="5" name="Picture 4"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05210" y="5483813"/>
            <a:ext cx="678094" cy="678094"/>
          </a:xfrm>
          <a:prstGeom prst="rect">
            <a:avLst/>
          </a:prstGeom>
        </p:spPr>
      </p:pic>
      <p:pic>
        <p:nvPicPr>
          <p:cNvPr id="7" name="Picture 6" descr="FITC_Square.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57111" y="5443249"/>
            <a:ext cx="678094" cy="678094"/>
          </a:xfrm>
          <a:prstGeom prst="rect">
            <a:avLst/>
          </a:prstGeom>
        </p:spPr>
      </p:pic>
    </p:spTree>
    <p:extLst>
      <p:ext uri="{BB962C8B-B14F-4D97-AF65-F5344CB8AC3E}">
        <p14:creationId xmlns:p14="http://schemas.microsoft.com/office/powerpoint/2010/main" val="279391457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1371603"/>
            <a:ext cx="5868938" cy="742069"/>
          </a:xfrm>
        </p:spPr>
        <p:txBody>
          <a:bodyPr>
            <a:normAutofit/>
          </a:bodyPr>
          <a:lstStyle/>
          <a:p>
            <a:r>
              <a:rPr lang="en-US" dirty="0" smtClean="0"/>
              <a:t>Why Technology Fields</a:t>
            </a:r>
            <a:endParaRPr lang="en-US" dirty="0"/>
          </a:p>
        </p:txBody>
      </p:sp>
      <p:sp>
        <p:nvSpPr>
          <p:cNvPr id="3" name="Content Placeholder 2"/>
          <p:cNvSpPr>
            <a:spLocks noGrp="1"/>
          </p:cNvSpPr>
          <p:nvPr>
            <p:ph sz="quarter" idx="13"/>
          </p:nvPr>
        </p:nvSpPr>
        <p:spPr>
          <a:xfrm>
            <a:off x="4555862" y="2441457"/>
            <a:ext cx="3806085" cy="3100548"/>
          </a:xfrm>
          <a:ln>
            <a:solidFill>
              <a:schemeClr val="accent2">
                <a:lumMod val="60000"/>
                <a:lumOff val="40000"/>
              </a:schemeClr>
            </a:solidFill>
          </a:ln>
        </p:spPr>
        <p:txBody>
          <a:bodyPr>
            <a:normAutofit/>
          </a:bodyPr>
          <a:lstStyle/>
          <a:p>
            <a:r>
              <a:rPr lang="en-US" sz="2800" dirty="0" smtClean="0">
                <a:solidFill>
                  <a:schemeClr val="bg2">
                    <a:lumMod val="60000"/>
                    <a:lumOff val="40000"/>
                  </a:schemeClr>
                </a:solidFill>
              </a:rPr>
              <a:t>Benefits</a:t>
            </a:r>
            <a:endParaRPr lang="en-US" dirty="0" smtClean="0">
              <a:solidFill>
                <a:schemeClr val="bg2">
                  <a:lumMod val="60000"/>
                  <a:lumOff val="40000"/>
                </a:schemeClr>
              </a:solidFill>
            </a:endParaRPr>
          </a:p>
          <a:p>
            <a:pPr lvl="1"/>
            <a:r>
              <a:rPr lang="en-US" sz="2400" dirty="0" smtClean="0"/>
              <a:t>Always  In Demand</a:t>
            </a:r>
          </a:p>
          <a:p>
            <a:pPr lvl="1"/>
            <a:r>
              <a:rPr lang="en-US" sz="2400" dirty="0" smtClean="0"/>
              <a:t>Tech is in all fields</a:t>
            </a:r>
          </a:p>
          <a:p>
            <a:pPr lvl="1"/>
            <a:r>
              <a:rPr lang="en-US" sz="2400" dirty="0" smtClean="0"/>
              <a:t>Global job locations</a:t>
            </a:r>
          </a:p>
          <a:p>
            <a:pPr lvl="1"/>
            <a:endParaRPr lang="en-US" dirty="0" smtClean="0"/>
          </a:p>
        </p:txBody>
      </p:sp>
      <p:sp>
        <p:nvSpPr>
          <p:cNvPr id="4" name="Content Placeholder 3"/>
          <p:cNvSpPr>
            <a:spLocks noGrp="1"/>
          </p:cNvSpPr>
          <p:nvPr>
            <p:ph sz="quarter" idx="14"/>
          </p:nvPr>
        </p:nvSpPr>
        <p:spPr>
          <a:xfrm>
            <a:off x="1043490" y="2435564"/>
            <a:ext cx="3419856" cy="3106441"/>
          </a:xfrm>
          <a:ln>
            <a:solidFill>
              <a:schemeClr val="bg2">
                <a:lumMod val="40000"/>
                <a:lumOff val="60000"/>
              </a:schemeClr>
            </a:solidFill>
          </a:ln>
        </p:spPr>
        <p:txBody>
          <a:bodyPr>
            <a:normAutofit/>
          </a:bodyPr>
          <a:lstStyle/>
          <a:p>
            <a:r>
              <a:rPr lang="en-US" sz="2800" dirty="0" smtClean="0">
                <a:solidFill>
                  <a:schemeClr val="bg2">
                    <a:lumMod val="60000"/>
                    <a:lumOff val="40000"/>
                  </a:schemeClr>
                </a:solidFill>
              </a:rPr>
              <a:t>Salaries</a:t>
            </a:r>
          </a:p>
          <a:p>
            <a:pPr lvl="1"/>
            <a:r>
              <a:rPr lang="en-US" sz="2000" dirty="0" smtClean="0"/>
              <a:t>MIS</a:t>
            </a:r>
            <a:r>
              <a:rPr lang="en-US" sz="2400" dirty="0" smtClean="0"/>
              <a:t>-</a:t>
            </a:r>
            <a:r>
              <a:rPr lang="en-US" sz="2000" dirty="0" smtClean="0"/>
              <a:t>Upwards </a:t>
            </a:r>
            <a:r>
              <a:rPr lang="en-US" sz="2000" u="sng" dirty="0" smtClean="0"/>
              <a:t>$</a:t>
            </a:r>
            <a:r>
              <a:rPr lang="en-US" sz="2400" u="sng" dirty="0" smtClean="0"/>
              <a:t>160K</a:t>
            </a:r>
          </a:p>
          <a:p>
            <a:pPr lvl="1"/>
            <a:r>
              <a:rPr lang="en-US" sz="2000" dirty="0" smtClean="0"/>
              <a:t>CS</a:t>
            </a:r>
            <a:r>
              <a:rPr lang="en-US" sz="2400" dirty="0" smtClean="0"/>
              <a:t>-</a:t>
            </a:r>
            <a:r>
              <a:rPr lang="en-US" sz="2000" dirty="0" smtClean="0"/>
              <a:t>Upwards </a:t>
            </a:r>
            <a:r>
              <a:rPr lang="en-US" sz="2000" u="sng" dirty="0" smtClean="0"/>
              <a:t>$</a:t>
            </a:r>
            <a:r>
              <a:rPr lang="en-US" sz="2400" u="sng" dirty="0" smtClean="0"/>
              <a:t>140K</a:t>
            </a:r>
          </a:p>
          <a:p>
            <a:pPr lvl="1"/>
            <a:r>
              <a:rPr lang="en-US" sz="2000" dirty="0" smtClean="0"/>
              <a:t>IT</a:t>
            </a:r>
            <a:r>
              <a:rPr lang="en-US" sz="2400" dirty="0" smtClean="0"/>
              <a:t>-</a:t>
            </a:r>
            <a:r>
              <a:rPr lang="en-US" sz="2000" dirty="0" smtClean="0"/>
              <a:t>Upwards </a:t>
            </a:r>
            <a:r>
              <a:rPr lang="en-US" sz="2000" u="sng" dirty="0" smtClean="0"/>
              <a:t>$</a:t>
            </a:r>
            <a:r>
              <a:rPr lang="en-US" sz="2400" u="sng" dirty="0" smtClean="0"/>
              <a:t>120K</a:t>
            </a:r>
          </a:p>
          <a:p>
            <a:pPr lvl="1"/>
            <a:r>
              <a:rPr lang="en-US" sz="2000" dirty="0" smtClean="0"/>
              <a:t>CE</a:t>
            </a:r>
            <a:r>
              <a:rPr lang="en-US" sz="2400" dirty="0" smtClean="0"/>
              <a:t>-</a:t>
            </a:r>
            <a:r>
              <a:rPr lang="en-US" sz="2000" dirty="0" smtClean="0"/>
              <a:t>Upwards </a:t>
            </a:r>
            <a:r>
              <a:rPr lang="en-US" sz="2000" u="sng" dirty="0" smtClean="0"/>
              <a:t>$</a:t>
            </a:r>
            <a:r>
              <a:rPr lang="en-US" sz="2400" u="sng" dirty="0" smtClean="0"/>
              <a:t>140K</a:t>
            </a:r>
          </a:p>
          <a:p>
            <a:pPr lvl="1"/>
            <a:endParaRPr lang="en-US" dirty="0" smtClean="0"/>
          </a:p>
        </p:txBody>
      </p:sp>
      <p:pic>
        <p:nvPicPr>
          <p:cNvPr id="5" name="Picture 4"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782296"/>
            <a:ext cx="678094" cy="678094"/>
          </a:xfrm>
          <a:prstGeom prst="rect">
            <a:avLst/>
          </a:prstGeom>
        </p:spPr>
      </p:pic>
    </p:spTree>
    <p:extLst>
      <p:ext uri="{BB962C8B-B14F-4D97-AF65-F5344CB8AC3E}">
        <p14:creationId xmlns:p14="http://schemas.microsoft.com/office/powerpoint/2010/main" val="314381799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620" y="2967335"/>
            <a:ext cx="3854766" cy="923330"/>
          </a:xfrm>
          <a:prstGeom prst="rect">
            <a:avLst/>
          </a:prstGeom>
          <a:noFill/>
        </p:spPr>
        <p:txBody>
          <a:bodyPr wrap="none" lIns="91440" tIns="45720" rIns="91440" bIns="45720">
            <a:spAutoFit/>
          </a:bodyPr>
          <a:lstStyle/>
          <a:p>
            <a:pPr algn="ctr"/>
            <a:r>
              <a:rPr lang="en-US" sz="5400" b="1" cap="none" spc="0" smtClean="0">
                <a:ln w="22225">
                  <a:solidFill>
                    <a:schemeClr val="accent2"/>
                  </a:solidFill>
                  <a:prstDash val="solid"/>
                </a:ln>
                <a:solidFill>
                  <a:schemeClr val="accent2">
                    <a:lumMod val="40000"/>
                    <a:lumOff val="60000"/>
                  </a:schemeClr>
                </a:solidFill>
                <a:effectLst/>
              </a:rPr>
              <a:t>Questions?</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3" name="Picture 2" descr="FITC_Squar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90072" y="5782296"/>
            <a:ext cx="678094" cy="678094"/>
          </a:xfrm>
          <a:prstGeom prst="rect">
            <a:avLst/>
          </a:prstGeom>
        </p:spPr>
      </p:pic>
    </p:spTree>
    <p:extLst>
      <p:ext uri="{BB962C8B-B14F-4D97-AF65-F5344CB8AC3E}">
        <p14:creationId xmlns:p14="http://schemas.microsoft.com/office/powerpoint/2010/main" val="35468283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Follow us on Social Media!</a:t>
            </a:r>
            <a:endParaRPr lang="en-US" b="1" dirty="0"/>
          </a:p>
        </p:txBody>
      </p:sp>
      <p:pic>
        <p:nvPicPr>
          <p:cNvPr id="5" name="Picture Placeholder 4" descr="Facebook.pn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30894" b="-30894"/>
          <a:stretch>
            <a:fillRect/>
          </a:stretch>
        </p:blipFill>
        <p:spPr>
          <a:xfrm>
            <a:off x="1301122" y="1192776"/>
            <a:ext cx="856574" cy="1394157"/>
          </a:xfrm>
        </p:spPr>
      </p:pic>
      <p:sp>
        <p:nvSpPr>
          <p:cNvPr id="4" name="Text Placeholder 3"/>
          <p:cNvSpPr>
            <a:spLocks noGrp="1"/>
          </p:cNvSpPr>
          <p:nvPr>
            <p:ph type="body" sz="half" idx="2"/>
          </p:nvPr>
        </p:nvSpPr>
        <p:spPr/>
        <p:txBody>
          <a:bodyPr>
            <a:normAutofit lnSpcReduction="10000"/>
          </a:bodyPr>
          <a:lstStyle/>
          <a:p>
            <a:pPr algn="ctr"/>
            <a:endParaRPr lang="en-US" dirty="0" smtClean="0"/>
          </a:p>
          <a:p>
            <a:pPr algn="ctr"/>
            <a:r>
              <a:rPr lang="en-US" sz="2000" b="1" dirty="0" smtClean="0">
                <a:solidFill>
                  <a:schemeClr val="accent1"/>
                </a:solidFill>
              </a:rPr>
              <a:t>#FITC</a:t>
            </a:r>
            <a:endParaRPr lang="en-US" sz="2000" b="1" dirty="0">
              <a:solidFill>
                <a:schemeClr val="accent1"/>
              </a:solidFill>
            </a:endParaRPr>
          </a:p>
          <a:p>
            <a:pPr algn="ctr"/>
            <a:endParaRPr lang="en-US" dirty="0" smtClean="0"/>
          </a:p>
          <a:p>
            <a:pPr algn="ctr"/>
            <a:endParaRPr lang="en-US" dirty="0"/>
          </a:p>
          <a:p>
            <a:pPr algn="ctr"/>
            <a:r>
              <a:rPr lang="en-US" dirty="0" smtClean="0"/>
              <a:t>&amp; visit </a:t>
            </a:r>
            <a:r>
              <a:rPr lang="en-US" dirty="0" err="1" smtClean="0"/>
              <a:t>fitc.cci.fsu.edu</a:t>
            </a:r>
            <a:endParaRPr lang="en-US" dirty="0"/>
          </a:p>
        </p:txBody>
      </p:sp>
      <p:pic>
        <p:nvPicPr>
          <p:cNvPr id="6" name="Picture 5" descr="Instagra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01123" y="3360167"/>
            <a:ext cx="850747" cy="855851"/>
          </a:xfrm>
          <a:prstGeom prst="rect">
            <a:avLst/>
          </a:prstGeom>
        </p:spPr>
      </p:pic>
      <p:pic>
        <p:nvPicPr>
          <p:cNvPr id="7" name="Picture 6" descr="LinkedIn.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75232" y="4240678"/>
            <a:ext cx="850746" cy="855851"/>
          </a:xfrm>
          <a:prstGeom prst="rect">
            <a:avLst/>
          </a:prstGeom>
        </p:spPr>
      </p:pic>
      <p:pic>
        <p:nvPicPr>
          <p:cNvPr id="8" name="Picture 7" descr="Twitter.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175234" y="2380301"/>
            <a:ext cx="856574" cy="856574"/>
          </a:xfrm>
          <a:prstGeom prst="rect">
            <a:avLst/>
          </a:prstGeom>
        </p:spPr>
      </p:pic>
      <p:sp>
        <p:nvSpPr>
          <p:cNvPr id="9" name="TextBox 8"/>
          <p:cNvSpPr txBox="1"/>
          <p:nvPr/>
        </p:nvSpPr>
        <p:spPr>
          <a:xfrm>
            <a:off x="2216770" y="1553453"/>
            <a:ext cx="1652177" cy="369332"/>
          </a:xfrm>
          <a:prstGeom prst="rect">
            <a:avLst/>
          </a:prstGeom>
          <a:noFill/>
        </p:spPr>
        <p:txBody>
          <a:bodyPr wrap="square" rtlCol="0">
            <a:spAutoFit/>
          </a:bodyPr>
          <a:lstStyle/>
          <a:p>
            <a:r>
              <a:rPr lang="en-US" dirty="0" smtClean="0"/>
              <a:t>/</a:t>
            </a:r>
            <a:r>
              <a:rPr lang="en-US" dirty="0" err="1" smtClean="0"/>
              <a:t>FITCAlliance</a:t>
            </a:r>
            <a:endParaRPr lang="en-US" dirty="0"/>
          </a:p>
        </p:txBody>
      </p:sp>
      <p:sp>
        <p:nvSpPr>
          <p:cNvPr id="10" name="TextBox 9"/>
          <p:cNvSpPr txBox="1"/>
          <p:nvPr/>
        </p:nvSpPr>
        <p:spPr>
          <a:xfrm>
            <a:off x="1301123" y="2476238"/>
            <a:ext cx="1874111" cy="369332"/>
          </a:xfrm>
          <a:prstGeom prst="rect">
            <a:avLst/>
          </a:prstGeom>
          <a:noFill/>
        </p:spPr>
        <p:txBody>
          <a:bodyPr wrap="square" rtlCol="0">
            <a:spAutoFit/>
          </a:bodyPr>
          <a:lstStyle/>
          <a:p>
            <a:pPr algn="r"/>
            <a:r>
              <a:rPr lang="en-US" dirty="0" smtClean="0"/>
              <a:t>@</a:t>
            </a:r>
            <a:r>
              <a:rPr lang="en-US" dirty="0" err="1" smtClean="0"/>
              <a:t>FITCAlliance</a:t>
            </a:r>
            <a:endParaRPr lang="en-US" dirty="0"/>
          </a:p>
        </p:txBody>
      </p:sp>
      <p:sp>
        <p:nvSpPr>
          <p:cNvPr id="11" name="TextBox 10"/>
          <p:cNvSpPr txBox="1"/>
          <p:nvPr/>
        </p:nvSpPr>
        <p:spPr>
          <a:xfrm>
            <a:off x="2238178" y="3596442"/>
            <a:ext cx="1874111" cy="369332"/>
          </a:xfrm>
          <a:prstGeom prst="rect">
            <a:avLst/>
          </a:prstGeom>
          <a:noFill/>
        </p:spPr>
        <p:txBody>
          <a:bodyPr wrap="square" rtlCol="0">
            <a:spAutoFit/>
          </a:bodyPr>
          <a:lstStyle/>
          <a:p>
            <a:r>
              <a:rPr lang="en-US" dirty="0" smtClean="0"/>
              <a:t>@</a:t>
            </a:r>
            <a:r>
              <a:rPr lang="en-US" dirty="0" err="1" smtClean="0"/>
              <a:t>FITC_Alliance</a:t>
            </a:r>
            <a:endParaRPr lang="en-US" dirty="0"/>
          </a:p>
        </p:txBody>
      </p:sp>
      <p:sp>
        <p:nvSpPr>
          <p:cNvPr id="12" name="TextBox 11"/>
          <p:cNvSpPr txBox="1"/>
          <p:nvPr/>
        </p:nvSpPr>
        <p:spPr>
          <a:xfrm>
            <a:off x="1661934" y="4427812"/>
            <a:ext cx="1399081" cy="369332"/>
          </a:xfrm>
          <a:prstGeom prst="rect">
            <a:avLst/>
          </a:prstGeom>
          <a:noFill/>
        </p:spPr>
        <p:txBody>
          <a:bodyPr wrap="square" rtlCol="0">
            <a:spAutoFit/>
          </a:bodyPr>
          <a:lstStyle/>
          <a:p>
            <a:pPr algn="r"/>
            <a:r>
              <a:rPr lang="en-US" dirty="0" smtClean="0"/>
              <a:t>FITC Group</a:t>
            </a:r>
            <a:endParaRPr lang="en-US" dirty="0"/>
          </a:p>
        </p:txBody>
      </p:sp>
      <p:sp>
        <p:nvSpPr>
          <p:cNvPr id="3" name="Rectangle 2"/>
          <p:cNvSpPr/>
          <p:nvPr/>
        </p:nvSpPr>
        <p:spPr>
          <a:xfrm>
            <a:off x="5527311" y="1368787"/>
            <a:ext cx="1412541" cy="369332"/>
          </a:xfrm>
          <a:prstGeom prst="rect">
            <a:avLst/>
          </a:prstGeom>
        </p:spPr>
        <p:txBody>
          <a:bodyPr wrap="none">
            <a:spAutoFit/>
          </a:bodyPr>
          <a:lstStyle/>
          <a:p>
            <a:r>
              <a:rPr lang="en-US" b="1" dirty="0" smtClean="0"/>
              <a:t>QUESTIONS</a:t>
            </a:r>
            <a:endParaRPr lang="en-US" dirty="0"/>
          </a:p>
        </p:txBody>
      </p:sp>
    </p:spTree>
    <p:extLst>
      <p:ext uri="{BB962C8B-B14F-4D97-AF65-F5344CB8AC3E}">
        <p14:creationId xmlns:p14="http://schemas.microsoft.com/office/powerpoint/2010/main" val="35472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426236_1596514573911047_3059068183332624166_n.png"/>
          <p:cNvPicPr>
            <a:picLocks noChangeAspect="1"/>
          </p:cNvPicPr>
          <p:nvPr/>
        </p:nvPicPr>
        <p:blipFill rotWithShape="1">
          <a:blip r:embed="rId2">
            <a:extLst>
              <a:ext uri="{28A0092B-C50C-407E-A947-70E740481C1C}">
                <a14:useLocalDpi xmlns:a14="http://schemas.microsoft.com/office/drawing/2010/main" val="0"/>
              </a:ext>
            </a:extLst>
          </a:blip>
          <a:srcRect r="34074"/>
          <a:stretch/>
        </p:blipFill>
        <p:spPr>
          <a:xfrm>
            <a:off x="897466" y="1761067"/>
            <a:ext cx="4452979" cy="30395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477115"/>
            <a:ext cx="678094" cy="678094"/>
          </a:xfrm>
          <a:prstGeom prst="rect">
            <a:avLst/>
          </a:prstGeom>
        </p:spPr>
      </p:pic>
      <p:sp>
        <p:nvSpPr>
          <p:cNvPr id="10" name="TextBox 9"/>
          <p:cNvSpPr txBox="1"/>
          <p:nvPr/>
        </p:nvSpPr>
        <p:spPr>
          <a:xfrm>
            <a:off x="5638800" y="1997543"/>
            <a:ext cx="2387600" cy="2862323"/>
          </a:xfrm>
          <a:prstGeom prst="rect">
            <a:avLst/>
          </a:prstGeom>
          <a:noFill/>
        </p:spPr>
        <p:txBody>
          <a:bodyPr wrap="square" rtlCol="0">
            <a:spAutoFit/>
          </a:bodyPr>
          <a:lstStyle/>
          <a:p>
            <a:r>
              <a:rPr lang="en-US" dirty="0"/>
              <a:t>The Florida IT Career Alliance was established to help recruit, retain and employ Florida’s next generation technology workforce</a:t>
            </a:r>
          </a:p>
          <a:p>
            <a:endParaRPr lang="en-US" dirty="0"/>
          </a:p>
        </p:txBody>
      </p:sp>
      <p:sp>
        <p:nvSpPr>
          <p:cNvPr id="11" name="Rectangle 10"/>
          <p:cNvSpPr/>
          <p:nvPr/>
        </p:nvSpPr>
        <p:spPr>
          <a:xfrm>
            <a:off x="743818" y="760272"/>
            <a:ext cx="7656363" cy="830997"/>
          </a:xfrm>
          <a:prstGeom prst="rect">
            <a:avLst/>
          </a:prstGeom>
          <a:noFill/>
        </p:spPr>
        <p:txBody>
          <a:bodyPr wrap="none" lIns="91440" tIns="45720" rIns="91440" bIns="45720">
            <a:spAutoFit/>
          </a:bodyPr>
          <a:lstStyle/>
          <a:p>
            <a:pPr algn="ctr"/>
            <a:r>
              <a:rPr lang="en-U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Florida IT Career Alliance</a:t>
            </a:r>
            <a:endParaRPr lang="en-US"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43956198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39833" y="2369571"/>
            <a:ext cx="3304572" cy="1463153"/>
          </a:xfrm>
        </p:spPr>
        <p:txBody>
          <a:bodyPr/>
          <a:lstStyle/>
          <a:p>
            <a:r>
              <a:rPr lang="en-US" dirty="0" smtClean="0"/>
              <a:t>Listen Up!</a:t>
            </a:r>
            <a:endParaRPr lang="en-US" dirty="0"/>
          </a:p>
        </p:txBody>
      </p:sp>
      <p:sp>
        <p:nvSpPr>
          <p:cNvPr id="4" name="Text Placeholder 3"/>
          <p:cNvSpPr>
            <a:spLocks noGrp="1"/>
          </p:cNvSpPr>
          <p:nvPr>
            <p:ph type="body" sz="half" idx="2"/>
          </p:nvPr>
        </p:nvSpPr>
        <p:spPr>
          <a:xfrm>
            <a:off x="4736593" y="3849127"/>
            <a:ext cx="3298784" cy="1517904"/>
          </a:xfrm>
        </p:spPr>
        <p:txBody>
          <a:bodyPr>
            <a:noAutofit/>
          </a:bodyPr>
          <a:lstStyle/>
          <a:p>
            <a:pPr marL="285750" indent="-285750">
              <a:buFont typeface="Arial"/>
              <a:buChar char="•"/>
            </a:pPr>
            <a:r>
              <a:rPr lang="en-US" sz="1800" dirty="0" smtClean="0"/>
              <a:t>Personal advice from some of our Ambassadors!</a:t>
            </a:r>
            <a:endParaRPr lang="en-US" sz="1800" dirty="0"/>
          </a:p>
          <a:p>
            <a:pPr marL="285750" indent="-285750">
              <a:buFont typeface="Arial"/>
              <a:buChar char="•"/>
            </a:pPr>
            <a:r>
              <a:rPr lang="en-US" sz="1800" dirty="0" smtClean="0"/>
              <a:t>Save your questions till the end!</a:t>
            </a:r>
            <a:endParaRPr lang="en-US" sz="1800" dirty="0"/>
          </a:p>
        </p:txBody>
      </p:sp>
      <p:pic>
        <p:nvPicPr>
          <p:cNvPr id="8" name="Content Placeholder 7" descr="10943677_10205868191053816_5367759021249401269_o.jpg"/>
          <p:cNvPicPr>
            <a:picLocks noGrp="1" noChangeAspect="1"/>
          </p:cNvPicPr>
          <p:nvPr>
            <p:ph idx="1"/>
          </p:nvPr>
        </p:nvPicPr>
        <p:blipFill>
          <a:blip r:embed="rId3" cstate="print">
            <a:extLst>
              <a:ext uri="{28A0092B-C50C-407E-A947-70E740481C1C}">
                <a14:useLocalDpi xmlns:a14="http://schemas.microsoft.com/office/drawing/2010/main" val="0"/>
              </a:ext>
            </a:extLst>
          </a:blip>
          <a:srcRect l="29984" r="29984"/>
          <a:stretch>
            <a:fillRect/>
          </a:stretch>
        </p:blipFill>
        <p:spPr/>
      </p:pic>
      <p:pic>
        <p:nvPicPr>
          <p:cNvPr id="9" name="Picture 8" descr="FITC_Square.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57283" y="5392828"/>
            <a:ext cx="678094" cy="678094"/>
          </a:xfrm>
          <a:prstGeom prst="rect">
            <a:avLst/>
          </a:prstGeom>
        </p:spPr>
      </p:pic>
    </p:spTree>
    <p:extLst>
      <p:ext uri="{BB962C8B-B14F-4D97-AF65-F5344CB8AC3E}">
        <p14:creationId xmlns:p14="http://schemas.microsoft.com/office/powerpoint/2010/main" val="25228687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7" y="2420609"/>
            <a:ext cx="3313355" cy="1702160"/>
          </a:xfrm>
        </p:spPr>
        <p:txBody>
          <a:bodyPr/>
          <a:lstStyle/>
          <a:p>
            <a:r>
              <a:rPr lang="en-US" dirty="0" smtClean="0"/>
              <a:t>Lauren</a:t>
            </a:r>
            <a:br>
              <a:rPr lang="en-US" dirty="0" smtClean="0"/>
            </a:br>
            <a:r>
              <a:rPr lang="en-US" dirty="0" smtClean="0"/>
              <a:t>Lewis</a:t>
            </a:r>
            <a:endParaRPr lang="en-US" dirty="0"/>
          </a:p>
        </p:txBody>
      </p:sp>
      <p:sp>
        <p:nvSpPr>
          <p:cNvPr id="3" name="Subtitle 2"/>
          <p:cNvSpPr>
            <a:spLocks noGrp="1"/>
          </p:cNvSpPr>
          <p:nvPr>
            <p:ph type="subTitle" idx="1"/>
          </p:nvPr>
        </p:nvSpPr>
        <p:spPr>
          <a:xfrm>
            <a:off x="4733367" y="4133217"/>
            <a:ext cx="3309803" cy="1260629"/>
          </a:xfrm>
        </p:spPr>
        <p:txBody>
          <a:bodyPr>
            <a:normAutofit fontScale="92500" lnSpcReduction="20000"/>
          </a:bodyPr>
          <a:lstStyle/>
          <a:p>
            <a:r>
              <a:rPr lang="en-US" dirty="0"/>
              <a:t>Major: </a:t>
            </a:r>
            <a:r>
              <a:rPr lang="en-US" b="1" dirty="0"/>
              <a:t>Management Information Systems &amp; Finance</a:t>
            </a:r>
          </a:p>
          <a:p>
            <a:r>
              <a:rPr lang="en-US" dirty="0" smtClean="0"/>
              <a:t>Minor:  </a:t>
            </a:r>
            <a:r>
              <a:rPr lang="en-US" b="1" dirty="0" smtClean="0"/>
              <a:t>Computer Science </a:t>
            </a:r>
            <a:r>
              <a:rPr lang="en-US" b="1" dirty="0"/>
              <a:t>&amp; </a:t>
            </a:r>
            <a:r>
              <a:rPr lang="en-US" b="1" dirty="0" smtClean="0"/>
              <a:t>Mathematics</a:t>
            </a:r>
            <a:endParaRPr lang="en-US" b="1" dirty="0"/>
          </a:p>
          <a:p>
            <a:endParaRPr lang="en-US" dirty="0"/>
          </a:p>
        </p:txBody>
      </p:sp>
      <p:pic>
        <p:nvPicPr>
          <p:cNvPr id="4" name="Picture 3" descr="FITClogo-black-high-res.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71014" y="5642767"/>
            <a:ext cx="1837367" cy="432700"/>
          </a:xfrm>
          <a:prstGeom prst="rect">
            <a:avLst/>
          </a:prstGeom>
        </p:spPr>
      </p:pic>
    </p:spTree>
    <p:extLst>
      <p:ext uri="{BB962C8B-B14F-4D97-AF65-F5344CB8AC3E}">
        <p14:creationId xmlns:p14="http://schemas.microsoft.com/office/powerpoint/2010/main" val="406360283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Advice From Me</a:t>
            </a:r>
            <a:endParaRPr lang="en-US" dirty="0"/>
          </a:p>
        </p:txBody>
      </p:sp>
      <p:sp>
        <p:nvSpPr>
          <p:cNvPr id="3" name="Text Placeholder 2"/>
          <p:cNvSpPr>
            <a:spLocks noGrp="1"/>
          </p:cNvSpPr>
          <p:nvPr>
            <p:ph type="body" idx="1"/>
          </p:nvPr>
        </p:nvSpPr>
        <p:spPr/>
        <p:txBody>
          <a:bodyPr/>
          <a:lstStyle/>
          <a:p>
            <a:r>
              <a:rPr lang="en-US" sz="2000" i="1" dirty="0">
                <a:solidFill>
                  <a:schemeClr val="bg2"/>
                </a:solidFill>
              </a:rPr>
              <a:t>Rewind</a:t>
            </a:r>
            <a:endParaRPr lang="en-US" i="1" dirty="0">
              <a:solidFill>
                <a:schemeClr val="bg2"/>
              </a:solidFill>
            </a:endParaRPr>
          </a:p>
        </p:txBody>
      </p:sp>
      <p:sp>
        <p:nvSpPr>
          <p:cNvPr id="4" name="Content Placeholder 3"/>
          <p:cNvSpPr>
            <a:spLocks noGrp="1"/>
          </p:cNvSpPr>
          <p:nvPr>
            <p:ph sz="half" idx="2"/>
          </p:nvPr>
        </p:nvSpPr>
        <p:spPr>
          <a:ln>
            <a:solidFill>
              <a:srgbClr val="AC3EC1"/>
            </a:solidFill>
          </a:ln>
        </p:spPr>
        <p:txBody>
          <a:bodyPr/>
          <a:lstStyle/>
          <a:p>
            <a:r>
              <a:rPr lang="en-US" dirty="0">
                <a:solidFill>
                  <a:srgbClr val="9C5EB0"/>
                </a:solidFill>
              </a:rPr>
              <a:t>Transition from high school to college</a:t>
            </a:r>
          </a:p>
          <a:p>
            <a:pPr lvl="1">
              <a:buFont typeface="Arial" panose="020B0604020202020204" pitchFamily="34" charset="0"/>
              <a:buChar char="•"/>
            </a:pPr>
            <a:r>
              <a:rPr lang="en-US" dirty="0"/>
              <a:t>Independence</a:t>
            </a:r>
          </a:p>
          <a:p>
            <a:pPr lvl="1">
              <a:buFont typeface="Arial" panose="020B0604020202020204" pitchFamily="34" charset="0"/>
              <a:buChar char="•"/>
            </a:pPr>
            <a:r>
              <a:rPr lang="en-US" dirty="0"/>
              <a:t>Responsibility</a:t>
            </a:r>
          </a:p>
          <a:p>
            <a:pPr lvl="1">
              <a:buFont typeface="Arial" panose="020B0604020202020204" pitchFamily="34" charset="0"/>
              <a:buChar char="•"/>
            </a:pPr>
            <a:r>
              <a:rPr lang="en-US" dirty="0"/>
              <a:t>Self-discipline </a:t>
            </a:r>
          </a:p>
          <a:p>
            <a:endParaRPr lang="en-US" dirty="0"/>
          </a:p>
        </p:txBody>
      </p:sp>
      <p:sp>
        <p:nvSpPr>
          <p:cNvPr id="5" name="Text Placeholder 4"/>
          <p:cNvSpPr>
            <a:spLocks noGrp="1"/>
          </p:cNvSpPr>
          <p:nvPr>
            <p:ph type="body" sz="quarter" idx="3"/>
          </p:nvPr>
        </p:nvSpPr>
        <p:spPr>
          <a:xfrm>
            <a:off x="4790993" y="2334936"/>
            <a:ext cx="3878161" cy="639762"/>
          </a:xfrm>
        </p:spPr>
        <p:txBody>
          <a:bodyPr>
            <a:normAutofit/>
          </a:bodyPr>
          <a:lstStyle/>
          <a:p>
            <a:r>
              <a:rPr lang="en-US" sz="2000" i="1" dirty="0">
                <a:solidFill>
                  <a:schemeClr val="bg2"/>
                </a:solidFill>
              </a:rPr>
              <a:t>Questions to ask </a:t>
            </a:r>
            <a:r>
              <a:rPr lang="en-US" sz="2000" i="1" dirty="0" smtClean="0">
                <a:solidFill>
                  <a:schemeClr val="bg2"/>
                </a:solidFill>
              </a:rPr>
              <a:t>yourself</a:t>
            </a:r>
            <a:endParaRPr lang="en-US" sz="2000" i="1" dirty="0">
              <a:solidFill>
                <a:schemeClr val="bg2"/>
              </a:solidFill>
            </a:endParaRPr>
          </a:p>
        </p:txBody>
      </p:sp>
      <p:sp>
        <p:nvSpPr>
          <p:cNvPr id="6" name="Content Placeholder 5"/>
          <p:cNvSpPr>
            <a:spLocks noGrp="1"/>
          </p:cNvSpPr>
          <p:nvPr>
            <p:ph sz="quarter" idx="4"/>
          </p:nvPr>
        </p:nvSpPr>
        <p:spPr>
          <a:ln>
            <a:solidFill>
              <a:srgbClr val="AC3EC1"/>
            </a:solidFill>
          </a:ln>
        </p:spPr>
        <p:txBody>
          <a:bodyPr>
            <a:normAutofit/>
          </a:bodyPr>
          <a:lstStyle/>
          <a:p>
            <a:pPr marL="285750" indent="-285750">
              <a:buFont typeface="Arial" panose="020B0604020202020204" pitchFamily="34" charset="0"/>
              <a:buChar char="•"/>
            </a:pPr>
            <a:r>
              <a:rPr lang="en-US" sz="2000" dirty="0"/>
              <a:t>Have I finished all my college applications?</a:t>
            </a:r>
          </a:p>
          <a:p>
            <a:pPr marL="285750" indent="-285750">
              <a:buFont typeface="Arial" panose="020B0604020202020204" pitchFamily="34" charset="0"/>
              <a:buChar char="•"/>
            </a:pPr>
            <a:r>
              <a:rPr lang="en-US" sz="2000" dirty="0"/>
              <a:t>Did I research financial aid opportunities?</a:t>
            </a:r>
          </a:p>
          <a:p>
            <a:pPr marL="285750" indent="-285750">
              <a:buFont typeface="Arial" panose="020B0604020202020204" pitchFamily="34" charset="0"/>
              <a:buChar char="•"/>
            </a:pPr>
            <a:r>
              <a:rPr lang="en-US" sz="2000" dirty="0"/>
              <a:t>What major do I want to declare? </a:t>
            </a:r>
          </a:p>
          <a:p>
            <a:endParaRPr lang="en-US" dirty="0"/>
          </a:p>
        </p:txBody>
      </p:sp>
      <p:pic>
        <p:nvPicPr>
          <p:cNvPr id="8" name="Picture 7" descr="FITC_Squar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90072" y="5816162"/>
            <a:ext cx="678094" cy="678094"/>
          </a:xfrm>
          <a:prstGeom prst="rect">
            <a:avLst/>
          </a:prstGeom>
        </p:spPr>
      </p:pic>
    </p:spTree>
    <p:extLst>
      <p:ext uri="{BB962C8B-B14F-4D97-AF65-F5344CB8AC3E}">
        <p14:creationId xmlns:p14="http://schemas.microsoft.com/office/powerpoint/2010/main" val="156181348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what’s your path? </a:t>
            </a:r>
          </a:p>
        </p:txBody>
      </p:sp>
      <p:sp>
        <p:nvSpPr>
          <p:cNvPr id="3" name="Content Placeholder 2"/>
          <p:cNvSpPr>
            <a:spLocks noGrp="1"/>
          </p:cNvSpPr>
          <p:nvPr>
            <p:ph idx="1"/>
          </p:nvPr>
        </p:nvSpPr>
        <p:spPr/>
        <p:txBody>
          <a:bodyPr/>
          <a:lstStyle/>
          <a:p>
            <a:pPr marL="0" indent="0"/>
            <a:r>
              <a:rPr lang="en-US" dirty="0"/>
              <a:t>Do something you love and are </a:t>
            </a:r>
            <a:r>
              <a:rPr lang="en-US" i="1" dirty="0"/>
              <a:t>passionate</a:t>
            </a:r>
            <a:r>
              <a:rPr lang="en-US" dirty="0"/>
              <a:t> about</a:t>
            </a:r>
          </a:p>
          <a:p>
            <a:pPr marL="0" indent="0"/>
            <a:endParaRPr lang="en-US" dirty="0"/>
          </a:p>
          <a:p>
            <a:pPr marL="0" indent="0"/>
            <a:r>
              <a:rPr lang="en-US" dirty="0"/>
              <a:t>Be </a:t>
            </a:r>
            <a:r>
              <a:rPr lang="en-US" i="1" dirty="0"/>
              <a:t>smart</a:t>
            </a:r>
            <a:r>
              <a:rPr lang="en-US" dirty="0"/>
              <a:t> in pursuing that dream</a:t>
            </a:r>
          </a:p>
          <a:p>
            <a:pPr marL="0" indent="0"/>
            <a:endParaRPr lang="en-US" dirty="0"/>
          </a:p>
          <a:p>
            <a:pPr marL="0" indent="0"/>
            <a:r>
              <a:rPr lang="en-US" dirty="0"/>
              <a:t>Ask questions and </a:t>
            </a:r>
            <a:r>
              <a:rPr lang="en-US" i="1" dirty="0"/>
              <a:t>seek</a:t>
            </a:r>
            <a:r>
              <a:rPr lang="en-US" dirty="0"/>
              <a:t> knowledge</a:t>
            </a:r>
          </a:p>
          <a:p>
            <a:pPr>
              <a:buFont typeface="Arial" panose="020B0604020202020204" pitchFamily="34" charset="0"/>
              <a:buChar char="•"/>
            </a:pPr>
            <a:endParaRPr lang="en-US" dirty="0"/>
          </a:p>
          <a:p>
            <a:endParaRPr lang="en-US" dirty="0"/>
          </a:p>
        </p:txBody>
      </p:sp>
      <p:pic>
        <p:nvPicPr>
          <p:cNvPr id="5" name="Picture 4" descr="FITC_Squar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90072" y="5816162"/>
            <a:ext cx="678094" cy="678094"/>
          </a:xfrm>
          <a:prstGeom prst="rect">
            <a:avLst/>
          </a:prstGeom>
        </p:spPr>
      </p:pic>
    </p:spTree>
    <p:extLst>
      <p:ext uri="{BB962C8B-B14F-4D97-AF65-F5344CB8AC3E}">
        <p14:creationId xmlns:p14="http://schemas.microsoft.com/office/powerpoint/2010/main" val="287203116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4424" y="2580121"/>
            <a:ext cx="3300984" cy="1463040"/>
          </a:xfrm>
        </p:spPr>
        <p:txBody>
          <a:bodyPr/>
          <a:lstStyle/>
          <a:p>
            <a:r>
              <a:rPr lang="en-US" dirty="0" smtClean="0"/>
              <a:t>Dominic Fezzie</a:t>
            </a:r>
            <a:endParaRPr lang="en-US" dirty="0"/>
          </a:p>
        </p:txBody>
      </p:sp>
      <p:sp>
        <p:nvSpPr>
          <p:cNvPr id="6" name="Text Placeholder 5"/>
          <p:cNvSpPr>
            <a:spLocks noGrp="1"/>
          </p:cNvSpPr>
          <p:nvPr>
            <p:ph type="body" sz="half" idx="2"/>
          </p:nvPr>
        </p:nvSpPr>
        <p:spPr>
          <a:xfrm>
            <a:off x="4734632" y="4052309"/>
            <a:ext cx="3300573" cy="1519561"/>
          </a:xfrm>
        </p:spPr>
        <p:txBody>
          <a:bodyPr/>
          <a:lstStyle/>
          <a:p>
            <a:r>
              <a:rPr lang="en-US" dirty="0" smtClean="0"/>
              <a:t>Major</a:t>
            </a:r>
            <a:r>
              <a:rPr lang="en-US" b="1" dirty="0" smtClean="0"/>
              <a:t>: Computer Science</a:t>
            </a:r>
          </a:p>
          <a:p>
            <a:r>
              <a:rPr lang="en-US" dirty="0" smtClean="0"/>
              <a:t>Focus: </a:t>
            </a:r>
            <a:r>
              <a:rPr lang="en-US" b="1" dirty="0" smtClean="0"/>
              <a:t>To Be Determined</a:t>
            </a:r>
          </a:p>
          <a:p>
            <a:r>
              <a:rPr lang="en-US" dirty="0" smtClean="0"/>
              <a:t>Year: Freshman</a:t>
            </a:r>
            <a:endParaRPr lang="en-US" dirty="0"/>
          </a:p>
        </p:txBody>
      </p:sp>
      <p:pic>
        <p:nvPicPr>
          <p:cNvPr id="8" name="Picture Placeholder 6"/>
          <p:cNvPicPr>
            <a:picLocks noChangeAspect="1"/>
          </p:cNvPicPr>
          <p:nvPr/>
        </p:nvPicPr>
        <p:blipFill>
          <a:blip r:embed="rId3">
            <a:extLst>
              <a:ext uri="{28A0092B-C50C-407E-A947-70E740481C1C}">
                <a14:useLocalDpi xmlns:a14="http://schemas.microsoft.com/office/drawing/2010/main" val="0"/>
              </a:ext>
            </a:extLst>
          </a:blip>
          <a:srcRect l="-4626" r="-4626"/>
          <a:stretch>
            <a:fillRect/>
          </a:stretch>
        </p:blipFill>
        <p:spPr>
          <a:xfrm>
            <a:off x="980557" y="1383810"/>
            <a:ext cx="3431679" cy="41880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FITClogo-black-high-res.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71014" y="5642767"/>
            <a:ext cx="1837367" cy="432700"/>
          </a:xfrm>
          <a:prstGeom prst="rect">
            <a:avLst/>
          </a:prstGeom>
        </p:spPr>
      </p:pic>
    </p:spTree>
    <p:extLst>
      <p:ext uri="{BB962C8B-B14F-4D97-AF65-F5344CB8AC3E}">
        <p14:creationId xmlns:p14="http://schemas.microsoft.com/office/powerpoint/2010/main" val="33458242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The Transition</a:t>
            </a:r>
            <a:endParaRPr lang="en-US" dirty="0"/>
          </a:p>
        </p:txBody>
      </p:sp>
      <p:sp>
        <p:nvSpPr>
          <p:cNvPr id="6" name="Content Placeholder 5"/>
          <p:cNvSpPr>
            <a:spLocks noGrp="1"/>
          </p:cNvSpPr>
          <p:nvPr>
            <p:ph sz="quarter" idx="13"/>
          </p:nvPr>
        </p:nvSpPr>
        <p:spPr>
          <a:xfrm>
            <a:off x="1043490" y="2313431"/>
            <a:ext cx="3419856" cy="3968836"/>
          </a:xfrm>
        </p:spPr>
        <p:txBody>
          <a:bodyPr>
            <a:normAutofit lnSpcReduction="10000"/>
          </a:bodyPr>
          <a:lstStyle/>
          <a:p>
            <a:r>
              <a:rPr lang="en-US" b="1" dirty="0" smtClean="0">
                <a:solidFill>
                  <a:schemeClr val="accent1">
                    <a:lumMod val="60000"/>
                    <a:lumOff val="40000"/>
                  </a:schemeClr>
                </a:solidFill>
              </a:rPr>
              <a:t>Do as much as you can in High School</a:t>
            </a:r>
          </a:p>
          <a:p>
            <a:pPr lvl="1"/>
            <a:r>
              <a:rPr lang="en-US" dirty="0" smtClean="0"/>
              <a:t>AP Classes</a:t>
            </a:r>
          </a:p>
          <a:p>
            <a:pPr lvl="1"/>
            <a:r>
              <a:rPr lang="en-US" dirty="0" smtClean="0"/>
              <a:t>Dual Enrollment</a:t>
            </a:r>
          </a:p>
          <a:p>
            <a:pPr lvl="1"/>
            <a:r>
              <a:rPr lang="en-US" dirty="0" smtClean="0"/>
              <a:t>Save money!</a:t>
            </a:r>
          </a:p>
          <a:p>
            <a:r>
              <a:rPr lang="en-US" b="1" dirty="0" smtClean="0">
                <a:solidFill>
                  <a:srgbClr val="9C5EB0"/>
                </a:solidFill>
              </a:rPr>
              <a:t>Do well in your early classes</a:t>
            </a:r>
          </a:p>
          <a:p>
            <a:pPr lvl="1"/>
            <a:r>
              <a:rPr lang="en-US" dirty="0" smtClean="0"/>
              <a:t>Boost your GPA!</a:t>
            </a:r>
          </a:p>
          <a:p>
            <a:pPr lvl="1"/>
            <a:r>
              <a:rPr lang="en-US" dirty="0" smtClean="0"/>
              <a:t>Get prepared for more difficult classes in future</a:t>
            </a:r>
          </a:p>
          <a:p>
            <a:pPr lvl="1"/>
            <a:endParaRPr lang="en-US" dirty="0" smtClean="0"/>
          </a:p>
          <a:p>
            <a:endParaRPr lang="en-US" dirty="0" smtClean="0"/>
          </a:p>
        </p:txBody>
      </p:sp>
      <p:sp>
        <p:nvSpPr>
          <p:cNvPr id="7" name="Content Placeholder 6"/>
          <p:cNvSpPr>
            <a:spLocks noGrp="1"/>
          </p:cNvSpPr>
          <p:nvPr>
            <p:ph sz="quarter" idx="14"/>
          </p:nvPr>
        </p:nvSpPr>
        <p:spPr>
          <a:xfrm>
            <a:off x="4645152" y="2590193"/>
            <a:ext cx="3419856" cy="2879927"/>
          </a:xfrm>
        </p:spPr>
        <p:txBody>
          <a:bodyPr>
            <a:normAutofit fontScale="92500" lnSpcReduction="20000"/>
          </a:bodyPr>
          <a:lstStyle/>
          <a:p>
            <a:r>
              <a:rPr lang="en-US" b="1" dirty="0">
                <a:solidFill>
                  <a:srgbClr val="9C5EB0"/>
                </a:solidFill>
              </a:rPr>
              <a:t>Get involved</a:t>
            </a:r>
          </a:p>
          <a:p>
            <a:pPr lvl="1"/>
            <a:r>
              <a:rPr lang="en-US" dirty="0" smtClean="0"/>
              <a:t>First month of school</a:t>
            </a:r>
          </a:p>
          <a:p>
            <a:pPr lvl="1"/>
            <a:r>
              <a:rPr lang="en-US" dirty="0" smtClean="0"/>
              <a:t>Volunteer organizations</a:t>
            </a:r>
          </a:p>
          <a:p>
            <a:pPr lvl="1"/>
            <a:r>
              <a:rPr lang="en-US" dirty="0" smtClean="0"/>
              <a:t>Paid jobs! (FITC)</a:t>
            </a:r>
          </a:p>
          <a:p>
            <a:pPr marL="274320" lvl="1" indent="0">
              <a:buNone/>
            </a:pPr>
            <a:endParaRPr lang="en-US" dirty="0" smtClean="0"/>
          </a:p>
          <a:p>
            <a:r>
              <a:rPr lang="en-US" b="1" dirty="0" smtClean="0">
                <a:solidFill>
                  <a:srgbClr val="9C5EB0"/>
                </a:solidFill>
              </a:rPr>
              <a:t>Things to avoid</a:t>
            </a:r>
          </a:p>
          <a:p>
            <a:pPr lvl="1"/>
            <a:r>
              <a:rPr lang="en-US" dirty="0" smtClean="0"/>
              <a:t>Failing classes</a:t>
            </a:r>
          </a:p>
          <a:p>
            <a:pPr lvl="1"/>
            <a:r>
              <a:rPr lang="en-US" dirty="0" smtClean="0"/>
              <a:t>Legal issues</a:t>
            </a:r>
          </a:p>
          <a:p>
            <a:pPr lvl="1"/>
            <a:endParaRPr lang="en-US" dirty="0"/>
          </a:p>
        </p:txBody>
      </p:sp>
      <p:pic>
        <p:nvPicPr>
          <p:cNvPr id="9" name="Picture 8" descr="FITC_Squ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072" y="5816162"/>
            <a:ext cx="678094" cy="678094"/>
          </a:xfrm>
          <a:prstGeom prst="rect">
            <a:avLst/>
          </a:prstGeom>
        </p:spPr>
      </p:pic>
    </p:spTree>
    <p:extLst>
      <p:ext uri="{BB962C8B-B14F-4D97-AF65-F5344CB8AC3E}">
        <p14:creationId xmlns:p14="http://schemas.microsoft.com/office/powerpoint/2010/main" val="155376837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9815" y="2386743"/>
            <a:ext cx="3313355" cy="1702160"/>
          </a:xfrm>
        </p:spPr>
        <p:txBody>
          <a:bodyPr/>
          <a:lstStyle/>
          <a:p>
            <a:r>
              <a:rPr lang="en-US" dirty="0" smtClean="0"/>
              <a:t>Krystal Salerno</a:t>
            </a:r>
            <a:endParaRPr lang="en-US" dirty="0"/>
          </a:p>
        </p:txBody>
      </p:sp>
      <p:sp>
        <p:nvSpPr>
          <p:cNvPr id="3" name="Subtitle 2"/>
          <p:cNvSpPr>
            <a:spLocks noGrp="1"/>
          </p:cNvSpPr>
          <p:nvPr>
            <p:ph type="subTitle" idx="1"/>
          </p:nvPr>
        </p:nvSpPr>
        <p:spPr>
          <a:xfrm>
            <a:off x="4729815" y="4099351"/>
            <a:ext cx="3309803" cy="1260629"/>
          </a:xfrm>
        </p:spPr>
        <p:txBody>
          <a:bodyPr>
            <a:normAutofit fontScale="85000" lnSpcReduction="10000"/>
          </a:bodyPr>
          <a:lstStyle/>
          <a:p>
            <a:r>
              <a:rPr lang="en-US" dirty="0"/>
              <a:t>Major</a:t>
            </a:r>
            <a:r>
              <a:rPr lang="en-US" b="1" dirty="0"/>
              <a:t>: Information </a:t>
            </a:r>
            <a:r>
              <a:rPr lang="en-US" b="1" dirty="0" smtClean="0"/>
              <a:t>Technology</a:t>
            </a:r>
          </a:p>
          <a:p>
            <a:r>
              <a:rPr lang="en-US" dirty="0"/>
              <a:t>Focus</a:t>
            </a:r>
            <a:r>
              <a:rPr lang="en-US" b="1" dirty="0"/>
              <a:t>: Database Architecture</a:t>
            </a:r>
          </a:p>
          <a:p>
            <a:r>
              <a:rPr lang="en-US" b="1" dirty="0"/>
              <a:t>and</a:t>
            </a:r>
          </a:p>
          <a:p>
            <a:r>
              <a:rPr lang="en-US" b="1" dirty="0"/>
              <a:t>Information Security</a:t>
            </a:r>
            <a:endParaRPr lang="en-US" dirty="0"/>
          </a:p>
        </p:txBody>
      </p:sp>
      <p:pic>
        <p:nvPicPr>
          <p:cNvPr id="4" name="Picture 3" descr="FITClogo-black-high-res.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71014" y="5642767"/>
            <a:ext cx="1837367" cy="432700"/>
          </a:xfrm>
          <a:prstGeom prst="rect">
            <a:avLst/>
          </a:prstGeom>
        </p:spPr>
      </p:pic>
      <p:pic>
        <p:nvPicPr>
          <p:cNvPr id="5" name="Picture 4" descr="11132080_10206385008491876_2078803438_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847" y="1513104"/>
            <a:ext cx="3898686" cy="38468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739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2">
      <a:dk1>
        <a:srgbClr val="000000"/>
      </a:dk1>
      <a:lt1>
        <a:sysClr val="window" lastClr="FFFFFF"/>
      </a:lt1>
      <a:dk2>
        <a:srgbClr val="5795B3"/>
      </a:dk2>
      <a:lt2>
        <a:srgbClr val="402449"/>
      </a:lt2>
      <a:accent1>
        <a:srgbClr val="402449"/>
      </a:accent1>
      <a:accent2>
        <a:srgbClr val="5795B3"/>
      </a:accent2>
      <a:accent3>
        <a:srgbClr val="9E9F9F"/>
      </a:accent3>
      <a:accent4>
        <a:srgbClr val="FFFFFF"/>
      </a:accent4>
      <a:accent5>
        <a:srgbClr val="9E9F9F"/>
      </a:accent5>
      <a:accent6>
        <a:srgbClr val="402449"/>
      </a:accent6>
      <a:hlink>
        <a:srgbClr val="5896B4"/>
      </a:hlink>
      <a:folHlink>
        <a:srgbClr val="4C4F3F"/>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Ambassador Presentation</Template>
  <TotalTime>273</TotalTime>
  <Words>1042</Words>
  <Application>Microsoft Macintosh PowerPoint</Application>
  <PresentationFormat>On-screen Show (4:3)</PresentationFormat>
  <Paragraphs>147</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High School  to College</vt:lpstr>
      <vt:lpstr>PowerPoint Presentation</vt:lpstr>
      <vt:lpstr>Listen Up!</vt:lpstr>
      <vt:lpstr>Lauren Lewis</vt:lpstr>
      <vt:lpstr>Some Advice From Me</vt:lpstr>
      <vt:lpstr>So, what’s your path? </vt:lpstr>
      <vt:lpstr>Dominic Fezzie</vt:lpstr>
      <vt:lpstr>The Transition</vt:lpstr>
      <vt:lpstr>Krystal Salerno</vt:lpstr>
      <vt:lpstr>Advice</vt:lpstr>
      <vt:lpstr>Rachel Roberson</vt:lpstr>
      <vt:lpstr>About Me:</vt:lpstr>
      <vt:lpstr>Advice </vt:lpstr>
      <vt:lpstr>My goals:</vt:lpstr>
      <vt:lpstr>Why Technology Fields</vt:lpstr>
      <vt:lpstr>PowerPoint Presentation</vt:lpstr>
      <vt:lpstr>Follow us on Social Media!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Chelsea Thorn</cp:lastModifiedBy>
  <cp:revision>42</cp:revision>
  <dcterms:created xsi:type="dcterms:W3CDTF">2015-04-04T21:10:35Z</dcterms:created>
  <dcterms:modified xsi:type="dcterms:W3CDTF">2015-04-10T13:04:35Z</dcterms:modified>
</cp:coreProperties>
</file>