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4" r:id="rId1"/>
  </p:sldMasterIdLst>
  <p:notesMasterIdLst>
    <p:notesMasterId r:id="rId19"/>
  </p:notesMasterIdLst>
  <p:sldIdLst>
    <p:sldId id="256" r:id="rId2"/>
    <p:sldId id="259" r:id="rId3"/>
    <p:sldId id="264" r:id="rId4"/>
    <p:sldId id="263" r:id="rId5"/>
    <p:sldId id="265" r:id="rId6"/>
    <p:sldId id="262" r:id="rId7"/>
    <p:sldId id="266" r:id="rId8"/>
    <p:sldId id="267" r:id="rId9"/>
    <p:sldId id="268" r:id="rId10"/>
    <p:sldId id="269" r:id="rId11"/>
    <p:sldId id="270" r:id="rId12"/>
    <p:sldId id="271" r:id="rId13"/>
    <p:sldId id="272" r:id="rId14"/>
    <p:sldId id="273" r:id="rId15"/>
    <p:sldId id="274" r:id="rId16"/>
    <p:sldId id="275" r:id="rId17"/>
    <p:sldId id="261"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3694" autoAdjust="0"/>
  </p:normalViewPr>
  <p:slideViewPr>
    <p:cSldViewPr snapToGrid="0" snapToObjects="1">
      <p:cViewPr varScale="1">
        <p:scale>
          <a:sx n="68" d="100"/>
          <a:sy n="68" d="100"/>
        </p:scale>
        <p:origin x="-2000"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FDCD5D-0DD2-4C4F-8E81-10F176688934}" type="datetimeFigureOut">
              <a:rPr lang="en-US" smtClean="0"/>
              <a:t>3/23/15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7F93017-AE02-FD49-AE6D-E45788358DF6}" type="slidenum">
              <a:rPr lang="en-US" smtClean="0"/>
              <a:t>‹#›</a:t>
            </a:fld>
            <a:endParaRPr lang="en-US"/>
          </a:p>
        </p:txBody>
      </p:sp>
    </p:spTree>
    <p:extLst>
      <p:ext uri="{BB962C8B-B14F-4D97-AF65-F5344CB8AC3E}">
        <p14:creationId xmlns:p14="http://schemas.microsoft.com/office/powerpoint/2010/main" val="908839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Can you spend a little more</a:t>
            </a:r>
          </a:p>
          <a:p>
            <a:pPr marL="171450" indent="-171450">
              <a:buFont typeface="Arial"/>
              <a:buChar char="•"/>
            </a:pPr>
            <a:r>
              <a:rPr lang="en-US" dirty="0" smtClean="0"/>
              <a:t>Micro</a:t>
            </a:r>
            <a:r>
              <a:rPr lang="en-US" baseline="0" dirty="0" smtClean="0"/>
              <a:t>processors </a:t>
            </a:r>
            <a:r>
              <a:rPr lang="en-US" baseline="0" dirty="0" err="1" smtClean="0"/>
              <a:t>vs</a:t>
            </a:r>
            <a:r>
              <a:rPr lang="en-US" baseline="0" dirty="0" smtClean="0"/>
              <a:t> older technologies</a:t>
            </a:r>
          </a:p>
          <a:p>
            <a:pPr marL="628650" lvl="1" indent="-171450">
              <a:buFont typeface="Arial"/>
              <a:buChar char="•"/>
            </a:pPr>
            <a:r>
              <a:rPr lang="en-US" baseline="0" dirty="0" smtClean="0"/>
              <a:t>Still need keyboard, mouse monitor &amp; speakers</a:t>
            </a:r>
          </a:p>
          <a:p>
            <a:pPr marL="171450" indent="-171450">
              <a:buFont typeface="Arial"/>
              <a:buChar char="•"/>
            </a:pPr>
            <a:r>
              <a:rPr lang="en-US" baseline="0" dirty="0" smtClean="0"/>
              <a:t>Maybe just upgrading your new operating system</a:t>
            </a:r>
            <a:endParaRPr lang="en-US" dirty="0" smtClean="0"/>
          </a:p>
          <a:p>
            <a:endParaRPr lang="en-US" dirty="0"/>
          </a:p>
        </p:txBody>
      </p:sp>
      <p:sp>
        <p:nvSpPr>
          <p:cNvPr id="4" name="Slide Number Placeholder 3"/>
          <p:cNvSpPr>
            <a:spLocks noGrp="1"/>
          </p:cNvSpPr>
          <p:nvPr>
            <p:ph type="sldNum" sz="quarter" idx="10"/>
          </p:nvPr>
        </p:nvSpPr>
        <p:spPr/>
        <p:txBody>
          <a:bodyPr/>
          <a:lstStyle/>
          <a:p>
            <a:fld id="{E7F93017-AE02-FD49-AE6D-E45788358DF6}" type="slidenum">
              <a:rPr lang="en-US" smtClean="0"/>
              <a:t>3</a:t>
            </a:fld>
            <a:endParaRPr lang="en-US"/>
          </a:p>
        </p:txBody>
      </p:sp>
    </p:spTree>
    <p:extLst>
      <p:ext uri="{BB962C8B-B14F-4D97-AF65-F5344CB8AC3E}">
        <p14:creationId xmlns:p14="http://schemas.microsoft.com/office/powerpoint/2010/main" val="165727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err="1" smtClean="0"/>
              <a:t>Source</a:t>
            </a:r>
            <a:r>
              <a:rPr lang="en-US" baseline="0" dirty="0" err="1" smtClean="0"/>
              <a:t>:http</a:t>
            </a:r>
            <a:r>
              <a:rPr lang="en-US" baseline="0" dirty="0" smtClean="0"/>
              <a:t>://</a:t>
            </a:r>
            <a:r>
              <a:rPr lang="en-US" baseline="0" dirty="0" err="1" smtClean="0"/>
              <a:t>www.seeedstudio.com</a:t>
            </a:r>
            <a:r>
              <a:rPr lang="en-US" baseline="0" dirty="0" smtClean="0"/>
              <a:t>/blog/2014/10/31/</a:t>
            </a:r>
            <a:r>
              <a:rPr lang="en-US" baseline="0" dirty="0" err="1" smtClean="0"/>
              <a:t>linkit</a:t>
            </a:r>
            <a:r>
              <a:rPr lang="en-US" baseline="0" dirty="0" smtClean="0"/>
              <a:t>-one-</a:t>
            </a:r>
            <a:r>
              <a:rPr lang="en-US" baseline="0" dirty="0" err="1" smtClean="0"/>
              <a:t>vs</a:t>
            </a:r>
            <a:r>
              <a:rPr lang="en-US" baseline="0" dirty="0" smtClean="0"/>
              <a:t>-</a:t>
            </a:r>
            <a:r>
              <a:rPr lang="en-US" baseline="0" dirty="0" err="1" smtClean="0"/>
              <a:t>edison</a:t>
            </a:r>
            <a:r>
              <a:rPr lang="en-US" baseline="0" dirty="0" smtClean="0"/>
              <a:t>-</a:t>
            </a:r>
            <a:r>
              <a:rPr lang="en-US" baseline="0" dirty="0" err="1" smtClean="0"/>
              <a:t>vs</a:t>
            </a:r>
            <a:r>
              <a:rPr lang="en-US" baseline="0" dirty="0" smtClean="0"/>
              <a:t>-raspberry-pi-</a:t>
            </a:r>
            <a:r>
              <a:rPr lang="en-US" baseline="0" dirty="0" err="1" smtClean="0"/>
              <a:t>vs</a:t>
            </a:r>
            <a:r>
              <a:rPr lang="en-US" baseline="0" dirty="0" smtClean="0"/>
              <a:t>-</a:t>
            </a:r>
            <a:r>
              <a:rPr lang="en-US" baseline="0" dirty="0" err="1" smtClean="0"/>
              <a:t>beaglebone</a:t>
            </a:r>
            <a:r>
              <a:rPr lang="en-US" baseline="0" dirty="0" smtClean="0"/>
              <a:t>-black/</a:t>
            </a:r>
            <a:endParaRPr lang="en-US" dirty="0" smtClean="0"/>
          </a:p>
          <a:p>
            <a:endParaRPr lang="en-US" dirty="0"/>
          </a:p>
        </p:txBody>
      </p:sp>
      <p:sp>
        <p:nvSpPr>
          <p:cNvPr id="4" name="Slide Number Placeholder 3"/>
          <p:cNvSpPr>
            <a:spLocks noGrp="1"/>
          </p:cNvSpPr>
          <p:nvPr>
            <p:ph type="sldNum" sz="quarter" idx="10"/>
          </p:nvPr>
        </p:nvSpPr>
        <p:spPr/>
        <p:txBody>
          <a:bodyPr/>
          <a:lstStyle/>
          <a:p>
            <a:fld id="{E7F93017-AE02-FD49-AE6D-E45788358DF6}" type="slidenum">
              <a:rPr lang="en-US" smtClean="0"/>
              <a:t>4</a:t>
            </a:fld>
            <a:endParaRPr lang="en-US"/>
          </a:p>
        </p:txBody>
      </p:sp>
    </p:spTree>
    <p:extLst>
      <p:ext uri="{BB962C8B-B14F-4D97-AF65-F5344CB8AC3E}">
        <p14:creationId xmlns:p14="http://schemas.microsoft.com/office/powerpoint/2010/main" val="13999228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baseline="0" dirty="0" smtClean="0">
                <a:solidFill>
                  <a:schemeClr val="tx1"/>
                </a:solidFill>
                <a:effectLst/>
                <a:latin typeface="+mn-lt"/>
                <a:ea typeface="+mn-ea"/>
                <a:cs typeface="+mn-cs"/>
              </a:rPr>
              <a:t>ARM </a:t>
            </a:r>
            <a:r>
              <a:rPr lang="en-US" sz="1200" b="0" i="0" kern="1200" baseline="0" dirty="0" err="1" smtClean="0">
                <a:solidFill>
                  <a:schemeClr val="tx1"/>
                </a:solidFill>
                <a:effectLst/>
                <a:latin typeface="+mn-lt"/>
                <a:ea typeface="+mn-ea"/>
                <a:cs typeface="+mn-cs"/>
              </a:rPr>
              <a:t>Processors:</a:t>
            </a:r>
            <a:r>
              <a:rPr lang="en-US" sz="1200" b="0" i="0" kern="1200" dirty="0" err="1" smtClean="0">
                <a:solidFill>
                  <a:schemeClr val="tx1"/>
                </a:solidFill>
                <a:effectLst/>
                <a:latin typeface="+mn-lt"/>
                <a:ea typeface="+mn-ea"/>
                <a:cs typeface="+mn-cs"/>
              </a:rPr>
              <a:t>is</a:t>
            </a:r>
            <a:r>
              <a:rPr lang="en-US" sz="1200" b="0" i="0" kern="1200" dirty="0" smtClean="0">
                <a:solidFill>
                  <a:schemeClr val="tx1"/>
                </a:solidFill>
                <a:effectLst/>
                <a:latin typeface="+mn-lt"/>
                <a:ea typeface="+mn-ea"/>
                <a:cs typeface="+mn-cs"/>
              </a:rPr>
              <a:t> all about partnership. It owns no fabrication plants and sells no chips under its own banner. Instead, it licenses its CPU core designs to more than 200 semiconductor companies worldwide. Prominent American licensees include </a:t>
            </a:r>
            <a:r>
              <a:rPr lang="en-US" sz="1200" b="0" i="0" kern="1200" dirty="0" err="1" smtClean="0">
                <a:solidFill>
                  <a:schemeClr val="tx1"/>
                </a:solidFill>
                <a:effectLst/>
                <a:latin typeface="+mn-lt"/>
                <a:ea typeface="+mn-ea"/>
                <a:cs typeface="+mn-cs"/>
              </a:rPr>
              <a:t>Freescale</a:t>
            </a:r>
            <a:r>
              <a:rPr lang="en-US" sz="1200" b="0" i="0" kern="1200" dirty="0" smtClean="0">
                <a:solidFill>
                  <a:schemeClr val="tx1"/>
                </a:solidFill>
                <a:effectLst/>
                <a:latin typeface="+mn-lt"/>
                <a:ea typeface="+mn-ea"/>
                <a:cs typeface="+mn-cs"/>
              </a:rPr>
              <a:t>, Marvell, Qualcomm, and Texas Instruments.</a:t>
            </a:r>
          </a:p>
          <a:p>
            <a:r>
              <a:rPr lang="en-US" sz="1200" b="0" i="0" kern="1200" dirty="0" smtClean="0">
                <a:solidFill>
                  <a:schemeClr val="tx1"/>
                </a:solidFill>
                <a:effectLst/>
                <a:latin typeface="+mn-lt"/>
                <a:ea typeface="+mn-ea"/>
                <a:cs typeface="+mn-cs"/>
              </a:rPr>
              <a:t>	Smartphones,</a:t>
            </a:r>
            <a:r>
              <a:rPr lang="en-US" sz="1200" b="0" i="0" kern="1200" baseline="0" dirty="0" smtClean="0">
                <a:solidFill>
                  <a:schemeClr val="tx1"/>
                </a:solidFill>
                <a:effectLst/>
                <a:latin typeface="+mn-lt"/>
                <a:ea typeface="+mn-ea"/>
                <a:cs typeface="+mn-cs"/>
              </a:rPr>
              <a:t> </a:t>
            </a:r>
            <a:r>
              <a:rPr lang="en-US" sz="1200" b="0" i="0" kern="1200" baseline="0" dirty="0" err="1" smtClean="0">
                <a:solidFill>
                  <a:schemeClr val="tx1"/>
                </a:solidFill>
                <a:effectLst/>
                <a:latin typeface="+mn-lt"/>
                <a:ea typeface="+mn-ea"/>
                <a:cs typeface="+mn-cs"/>
              </a:rPr>
              <a:t>tablest</a:t>
            </a:r>
            <a:r>
              <a:rPr lang="en-US" sz="1200" b="0" i="0" kern="1200" baseline="0" dirty="0" smtClean="0">
                <a:solidFill>
                  <a:schemeClr val="tx1"/>
                </a:solidFill>
                <a:effectLst/>
                <a:latin typeface="+mn-lt"/>
                <a:ea typeface="+mn-ea"/>
                <a:cs typeface="+mn-cs"/>
              </a:rPr>
              <a:t>, </a:t>
            </a:r>
            <a:r>
              <a:rPr lang="en-US" sz="1200" b="0" i="0" kern="1200" baseline="0" dirty="0" err="1" smtClean="0">
                <a:solidFill>
                  <a:schemeClr val="tx1"/>
                </a:solidFill>
                <a:effectLst/>
                <a:latin typeface="+mn-lt"/>
                <a:ea typeface="+mn-ea"/>
                <a:cs typeface="+mn-cs"/>
              </a:rPr>
              <a:t>wearables</a:t>
            </a:r>
            <a:endParaRPr lang="en-US" sz="1200" b="0" i="0" kern="1200" dirty="0" smtClean="0">
              <a:solidFill>
                <a:schemeClr val="tx1"/>
              </a:solidFill>
              <a:effectLst/>
              <a:latin typeface="+mn-lt"/>
              <a:ea typeface="+mn-ea"/>
              <a:cs typeface="+mn-cs"/>
            </a:endParaRPr>
          </a:p>
          <a:p>
            <a:endParaRPr lang="en-US" sz="1200" b="0" i="0" kern="1200" baseline="0" dirty="0" smtClean="0">
              <a:solidFill>
                <a:schemeClr val="tx1"/>
              </a:solidFill>
              <a:effectLst/>
              <a:latin typeface="+mn-lt"/>
              <a:ea typeface="+mn-ea"/>
              <a:cs typeface="+mn-cs"/>
            </a:endParaRPr>
          </a:p>
          <a:p>
            <a:r>
              <a:rPr lang="en-US" sz="1200" b="0" i="0" kern="1200" baseline="0" dirty="0" smtClean="0">
                <a:solidFill>
                  <a:schemeClr val="tx1"/>
                </a:solidFill>
                <a:effectLst/>
                <a:latin typeface="+mn-lt"/>
                <a:ea typeface="+mn-ea"/>
                <a:cs typeface="+mn-cs"/>
              </a:rPr>
              <a:t>Atom Processor:</a:t>
            </a:r>
            <a:r>
              <a:rPr lang="en-US" sz="1200" b="0" i="0" kern="1200" dirty="0" smtClean="0">
                <a:solidFill>
                  <a:schemeClr val="tx1"/>
                </a:solidFill>
                <a:effectLst/>
                <a:latin typeface="+mn-lt"/>
                <a:ea typeface="+mn-ea"/>
                <a:cs typeface="+mn-cs"/>
              </a:rPr>
              <a:t> Wanted in on the portable</a:t>
            </a:r>
            <a:r>
              <a:rPr lang="en-US" sz="1200" b="0" i="0" kern="1200" baseline="0" dirty="0" smtClean="0">
                <a:solidFill>
                  <a:schemeClr val="tx1"/>
                </a:solidFill>
                <a:effectLst/>
                <a:latin typeface="+mn-lt"/>
                <a:ea typeface="+mn-ea"/>
                <a:cs typeface="+mn-cs"/>
              </a:rPr>
              <a:t> device game. </a:t>
            </a:r>
            <a:r>
              <a:rPr lang="en-US" sz="1200" b="0" i="0" kern="1200" dirty="0" smtClean="0">
                <a:solidFill>
                  <a:schemeClr val="tx1"/>
                </a:solidFill>
                <a:effectLst/>
                <a:latin typeface="+mn-lt"/>
                <a:ea typeface="+mn-ea"/>
                <a:cs typeface="+mn-cs"/>
              </a:rPr>
              <a:t>good performance at extremely low voltage.</a:t>
            </a:r>
          </a:p>
          <a:p>
            <a:r>
              <a:rPr lang="en-US" sz="1200" b="0" i="0" kern="1200" baseline="0" dirty="0" smtClean="0">
                <a:solidFill>
                  <a:schemeClr val="tx1"/>
                </a:solidFill>
                <a:effectLst/>
                <a:latin typeface="+mn-lt"/>
                <a:ea typeface="+mn-ea"/>
                <a:cs typeface="+mn-cs"/>
              </a:rPr>
              <a:t>	Netbooks, (smartphones), Microsoft </a:t>
            </a:r>
            <a:r>
              <a:rPr lang="en-US" sz="1200" b="0" i="0" kern="1200" baseline="0" dirty="0" err="1" smtClean="0">
                <a:solidFill>
                  <a:schemeClr val="tx1"/>
                </a:solidFill>
                <a:effectLst/>
                <a:latin typeface="+mn-lt"/>
                <a:ea typeface="+mn-ea"/>
                <a:cs typeface="+mn-cs"/>
              </a:rPr>
              <a:t>Hololense</a:t>
            </a:r>
            <a:endParaRPr lang="en-US" sz="1200" b="0" i="0" kern="1200" baseline="0" dirty="0" smtClean="0">
              <a:solidFill>
                <a:schemeClr val="tx1"/>
              </a:solidFill>
              <a:effectLst/>
              <a:latin typeface="+mn-lt"/>
              <a:ea typeface="+mn-ea"/>
              <a:cs typeface="+mn-cs"/>
            </a:endParaRPr>
          </a:p>
          <a:p>
            <a:endParaRPr lang="en-US" sz="1200" b="0" i="0" kern="1200" baseline="0" dirty="0" smtClean="0">
              <a:solidFill>
                <a:schemeClr val="tx1"/>
              </a:solidFill>
              <a:effectLst/>
              <a:latin typeface="+mn-lt"/>
              <a:ea typeface="+mn-ea"/>
              <a:cs typeface="+mn-cs"/>
            </a:endParaRPr>
          </a:p>
          <a:p>
            <a:r>
              <a:rPr lang="en-US" sz="1200" b="0" i="0" kern="1200" baseline="0" dirty="0" smtClean="0">
                <a:solidFill>
                  <a:schemeClr val="tx1"/>
                </a:solidFill>
                <a:effectLst/>
                <a:latin typeface="+mn-lt"/>
                <a:ea typeface="+mn-ea"/>
                <a:cs typeface="+mn-cs"/>
              </a:rPr>
              <a:t>Source :http://www.v3.co.uk/IMG/431/243431/arm-</a:t>
            </a:r>
            <a:r>
              <a:rPr lang="en-US" sz="1200" b="0" i="0" kern="1200" baseline="0" dirty="0" err="1" smtClean="0">
                <a:solidFill>
                  <a:schemeClr val="tx1"/>
                </a:solidFill>
                <a:effectLst/>
                <a:latin typeface="+mn-lt"/>
                <a:ea typeface="+mn-ea"/>
                <a:cs typeface="+mn-cs"/>
              </a:rPr>
              <a:t>chip.JPG</a:t>
            </a:r>
            <a:endParaRPr lang="en-US" sz="1200" b="0" i="0" kern="1200" baseline="0" dirty="0" smtClean="0">
              <a:solidFill>
                <a:schemeClr val="tx1"/>
              </a:solidFill>
              <a:effectLst/>
              <a:latin typeface="+mn-lt"/>
              <a:ea typeface="+mn-ea"/>
              <a:cs typeface="+mn-cs"/>
            </a:endParaRPr>
          </a:p>
          <a:p>
            <a:r>
              <a:rPr lang="en-US" sz="1200" b="0" i="0" kern="1200" baseline="0" dirty="0" smtClean="0">
                <a:solidFill>
                  <a:schemeClr val="tx1"/>
                </a:solidFill>
                <a:effectLst/>
                <a:latin typeface="+mn-lt"/>
                <a:ea typeface="+mn-ea"/>
                <a:cs typeface="+mn-cs"/>
              </a:rPr>
              <a:t>http://</a:t>
            </a:r>
            <a:r>
              <a:rPr lang="en-US" sz="1200" b="0" i="0" kern="1200" baseline="0" dirty="0" err="1" smtClean="0">
                <a:solidFill>
                  <a:schemeClr val="tx1"/>
                </a:solidFill>
                <a:effectLst/>
                <a:latin typeface="+mn-lt"/>
                <a:ea typeface="+mn-ea"/>
                <a:cs typeface="+mn-cs"/>
              </a:rPr>
              <a:t>download.intel.com</a:t>
            </a:r>
            <a:r>
              <a:rPr lang="en-US" sz="1200" b="0" i="0" kern="1200" baseline="0" dirty="0" smtClean="0">
                <a:solidFill>
                  <a:schemeClr val="tx1"/>
                </a:solidFill>
                <a:effectLst/>
                <a:latin typeface="+mn-lt"/>
                <a:ea typeface="+mn-ea"/>
                <a:cs typeface="+mn-cs"/>
              </a:rPr>
              <a:t>/pressroom/kits/atom/z6xx/images/IntelAtomProcessorZ6xx_PlatformControllerHub.jpg</a:t>
            </a:r>
          </a:p>
          <a:p>
            <a:r>
              <a:rPr lang="en-US" sz="1200" b="0" i="0" kern="1200" baseline="0" dirty="0" smtClean="0">
                <a:solidFill>
                  <a:schemeClr val="tx1"/>
                </a:solidFill>
                <a:effectLst/>
                <a:latin typeface="+mn-lt"/>
                <a:ea typeface="+mn-ea"/>
                <a:cs typeface="+mn-cs"/>
              </a:rPr>
              <a:t>http://</a:t>
            </a:r>
            <a:r>
              <a:rPr lang="en-US" sz="1200" b="0" i="0" kern="1200" baseline="0" dirty="0" err="1" smtClean="0">
                <a:solidFill>
                  <a:schemeClr val="tx1"/>
                </a:solidFill>
                <a:effectLst/>
                <a:latin typeface="+mn-lt"/>
                <a:ea typeface="+mn-ea"/>
                <a:cs typeface="+mn-cs"/>
              </a:rPr>
              <a:t>www.infoworld.com</a:t>
            </a:r>
            <a:r>
              <a:rPr lang="en-US" sz="1200" b="0" i="0" kern="1200" baseline="0" dirty="0" smtClean="0">
                <a:solidFill>
                  <a:schemeClr val="tx1"/>
                </a:solidFill>
                <a:effectLst/>
                <a:latin typeface="+mn-lt"/>
                <a:ea typeface="+mn-ea"/>
                <a:cs typeface="+mn-cs"/>
              </a:rPr>
              <a:t>/article/2630144/processors/arm-</a:t>
            </a:r>
            <a:r>
              <a:rPr lang="en-US" sz="1200" b="0" i="0" kern="1200" baseline="0" dirty="0" err="1" smtClean="0">
                <a:solidFill>
                  <a:schemeClr val="tx1"/>
                </a:solidFill>
                <a:effectLst/>
                <a:latin typeface="+mn-lt"/>
                <a:ea typeface="+mn-ea"/>
                <a:cs typeface="+mn-cs"/>
              </a:rPr>
              <a:t>vs</a:t>
            </a:r>
            <a:r>
              <a:rPr lang="en-US" sz="1200" b="0" i="0" kern="1200" baseline="0" dirty="0" smtClean="0">
                <a:solidFill>
                  <a:schemeClr val="tx1"/>
                </a:solidFill>
                <a:effectLst/>
                <a:latin typeface="+mn-lt"/>
                <a:ea typeface="+mn-ea"/>
                <a:cs typeface="+mn-cs"/>
              </a:rPr>
              <a:t>--atom--the-battle-for-the-next-digital-</a:t>
            </a:r>
            <a:r>
              <a:rPr lang="en-US" sz="1200" b="0" i="0" kern="1200" baseline="0" dirty="0" err="1" smtClean="0">
                <a:solidFill>
                  <a:schemeClr val="tx1"/>
                </a:solidFill>
                <a:effectLst/>
                <a:latin typeface="+mn-lt"/>
                <a:ea typeface="+mn-ea"/>
                <a:cs typeface="+mn-cs"/>
              </a:rPr>
              <a:t>frontier.html</a:t>
            </a:r>
            <a:endParaRPr lang="en-US" sz="1200" b="0" i="0" kern="1200" baseline="0" dirty="0" smtClean="0">
              <a:solidFill>
                <a:schemeClr val="tx1"/>
              </a:solidFill>
              <a:effectLst/>
              <a:latin typeface="+mn-lt"/>
              <a:ea typeface="+mn-ea"/>
              <a:cs typeface="+mn-cs"/>
            </a:endParaRPr>
          </a:p>
          <a:p>
            <a:endParaRPr lang="en-US" sz="1200" b="0" i="0" kern="1200" baseline="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7F93017-AE02-FD49-AE6D-E45788358DF6}" type="slidenum">
              <a:rPr lang="en-US" smtClean="0"/>
              <a:t>5</a:t>
            </a:fld>
            <a:endParaRPr lang="en-US"/>
          </a:p>
        </p:txBody>
      </p:sp>
    </p:spTree>
    <p:extLst>
      <p:ext uri="{BB962C8B-B14F-4D97-AF65-F5344CB8AC3E}">
        <p14:creationId xmlns:p14="http://schemas.microsoft.com/office/powerpoint/2010/main" val="1657270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BeagleBone</a:t>
            </a:r>
            <a:r>
              <a:rPr lang="en-US" baseline="0" dirty="0" smtClean="0"/>
              <a:t> Pros: Lots of pin headers </a:t>
            </a:r>
          </a:p>
          <a:p>
            <a:r>
              <a:rPr lang="en-US" baseline="0" dirty="0" smtClean="0"/>
              <a:t>LED Board, Buzzer, Joystick, GPS, Light Sensor RFID up to 90 different </a:t>
            </a:r>
            <a:r>
              <a:rPr lang="en-US" baseline="0" dirty="0" err="1" smtClean="0"/>
              <a:t>clickboards</a:t>
            </a:r>
            <a:endParaRPr lang="en-US" baseline="0" dirty="0" smtClean="0"/>
          </a:p>
          <a:p>
            <a:endParaRPr lang="en-US" baseline="0" dirty="0" smtClean="0"/>
          </a:p>
          <a:p>
            <a:endParaRPr lang="en-US" baseline="0" dirty="0" smtClean="0"/>
          </a:p>
          <a:p>
            <a:r>
              <a:rPr lang="en-US" baseline="0" dirty="0" smtClean="0"/>
              <a:t>Source http://</a:t>
            </a:r>
            <a:r>
              <a:rPr lang="en-US" baseline="0" dirty="0" err="1" smtClean="0"/>
              <a:t>beagleboard.org</a:t>
            </a:r>
            <a:r>
              <a:rPr lang="en-US" baseline="0" dirty="0" smtClean="0"/>
              <a:t>/boards</a:t>
            </a:r>
          </a:p>
          <a:p>
            <a:r>
              <a:rPr lang="en-US" dirty="0" smtClean="0"/>
              <a:t>http://</a:t>
            </a:r>
            <a:r>
              <a:rPr lang="en-US" dirty="0" err="1" smtClean="0"/>
              <a:t>regmedia.co.uk</a:t>
            </a:r>
            <a:r>
              <a:rPr lang="en-US" dirty="0" smtClean="0"/>
              <a:t>/2014/07/14/</a:t>
            </a:r>
            <a:r>
              <a:rPr lang="en-US" dirty="0" err="1" smtClean="0"/>
              <a:t>raspberry_pi_b_plus.jpghttp</a:t>
            </a:r>
            <a:r>
              <a:rPr lang="en-US" dirty="0" smtClean="0"/>
              <a:t>://</a:t>
            </a:r>
            <a:r>
              <a:rPr lang="en-US" dirty="0" err="1" smtClean="0"/>
              <a:t>files.linuxgizmos.com</a:t>
            </a:r>
            <a:r>
              <a:rPr lang="en-US" dirty="0" smtClean="0"/>
              <a:t>/</a:t>
            </a:r>
            <a:r>
              <a:rPr lang="en-US" dirty="0" err="1" smtClean="0"/>
              <a:t>beaglebone</a:t>
            </a:r>
            <a:r>
              <a:rPr lang="en-US" dirty="0" smtClean="0"/>
              <a:t>-black-</a:t>
            </a:r>
            <a:r>
              <a:rPr lang="en-US" dirty="0" err="1" smtClean="0"/>
              <a:t>front.jpg</a:t>
            </a:r>
            <a:endParaRPr lang="en-US" dirty="0" smtClean="0"/>
          </a:p>
          <a:p>
            <a:r>
              <a:rPr lang="en-US" dirty="0" smtClean="0"/>
              <a:t>http://</a:t>
            </a:r>
            <a:r>
              <a:rPr lang="en-US" dirty="0" err="1" smtClean="0"/>
              <a:t>upload.wikimedia.org</a:t>
            </a:r>
            <a:r>
              <a:rPr lang="en-US" dirty="0" smtClean="0"/>
              <a:t>/</a:t>
            </a:r>
            <a:r>
              <a:rPr lang="en-US" dirty="0" err="1" smtClean="0"/>
              <a:t>wikipedia</a:t>
            </a:r>
            <a:r>
              <a:rPr lang="en-US" dirty="0" smtClean="0"/>
              <a:t>/commons/4/45/Raspberry_Pi_-_</a:t>
            </a:r>
            <a:r>
              <a:rPr lang="en-US" dirty="0" err="1" smtClean="0"/>
              <a:t>Model_A.jpg</a:t>
            </a:r>
            <a:endParaRPr lang="en-US" dirty="0" smtClean="0"/>
          </a:p>
          <a:p>
            <a:endParaRPr lang="en-US" dirty="0"/>
          </a:p>
        </p:txBody>
      </p:sp>
      <p:sp>
        <p:nvSpPr>
          <p:cNvPr id="4" name="Slide Number Placeholder 3"/>
          <p:cNvSpPr>
            <a:spLocks noGrp="1"/>
          </p:cNvSpPr>
          <p:nvPr>
            <p:ph type="sldNum" sz="quarter" idx="10"/>
          </p:nvPr>
        </p:nvSpPr>
        <p:spPr/>
        <p:txBody>
          <a:bodyPr/>
          <a:lstStyle/>
          <a:p>
            <a:fld id="{E7F93017-AE02-FD49-AE6D-E45788358DF6}" type="slidenum">
              <a:rPr lang="en-US" smtClean="0"/>
              <a:t>6</a:t>
            </a:fld>
            <a:endParaRPr lang="en-US"/>
          </a:p>
        </p:txBody>
      </p:sp>
    </p:spTree>
    <p:extLst>
      <p:ext uri="{BB962C8B-B14F-4D97-AF65-F5344CB8AC3E}">
        <p14:creationId xmlns:p14="http://schemas.microsoft.com/office/powerpoint/2010/main" val="9688526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Banana Pi:</a:t>
            </a:r>
            <a:r>
              <a:rPr lang="en-US" baseline="0" dirty="0" smtClean="0"/>
              <a:t> Faster Processor ARM a7 </a:t>
            </a:r>
            <a:r>
              <a:rPr lang="en-US" baseline="0" dirty="0" err="1" smtClean="0"/>
              <a:t>vs</a:t>
            </a:r>
            <a:r>
              <a:rPr lang="en-US" baseline="0" dirty="0" smtClean="0"/>
              <a:t> ARM a6, 1gig of DDR3 ram compared to 512mb. Runs cooler</a:t>
            </a:r>
          </a:p>
          <a:p>
            <a:r>
              <a:rPr lang="en-US" sz="1200" b="0" i="0" kern="1200" dirty="0" smtClean="0">
                <a:solidFill>
                  <a:schemeClr val="tx1"/>
                </a:solidFill>
                <a:effectLst/>
                <a:latin typeface="+mn-lt"/>
                <a:ea typeface="+mn-ea"/>
                <a:cs typeface="+mn-cs"/>
              </a:rPr>
              <a:t>UDOO is compatible with all the sketches, tutorials and resources available on the </a:t>
            </a:r>
            <a:r>
              <a:rPr lang="en-US" sz="1200" b="0" i="0" kern="1200" dirty="0" err="1" smtClean="0">
                <a:solidFill>
                  <a:schemeClr val="tx1"/>
                </a:solidFill>
                <a:effectLst/>
                <a:latin typeface="+mn-lt"/>
                <a:ea typeface="+mn-ea"/>
                <a:cs typeface="+mn-cs"/>
              </a:rPr>
              <a:t>Arduino</a:t>
            </a:r>
            <a:r>
              <a:rPr lang="en-US" sz="1200" b="0" i="0" kern="1200" dirty="0" smtClean="0">
                <a:solidFill>
                  <a:schemeClr val="tx1"/>
                </a:solidFill>
                <a:effectLst/>
                <a:latin typeface="+mn-lt"/>
                <a:ea typeface="+mn-ea"/>
                <a:cs typeface="+mn-cs"/>
              </a:rPr>
              <a:t> community as well as all the shields, sensors and actuators for </a:t>
            </a:r>
            <a:r>
              <a:rPr lang="en-US" sz="1200" b="0" i="0" kern="1200" dirty="0" err="1" smtClean="0">
                <a:solidFill>
                  <a:schemeClr val="tx1"/>
                </a:solidFill>
                <a:effectLst/>
                <a:latin typeface="+mn-lt"/>
                <a:ea typeface="+mn-ea"/>
                <a:cs typeface="+mn-cs"/>
              </a:rPr>
              <a:t>Arduino</a:t>
            </a:r>
            <a:r>
              <a:rPr lang="en-US" sz="1200" b="0" i="0" kern="1200" dirty="0" smtClean="0">
                <a:solidFill>
                  <a:schemeClr val="tx1"/>
                </a:solidFill>
                <a:effectLst/>
                <a:latin typeface="+mn-lt"/>
                <a:ea typeface="+mn-ea"/>
                <a:cs typeface="+mn-cs"/>
              </a:rPr>
              <a:t> DUE available on the market.</a:t>
            </a:r>
          </a:p>
          <a:p>
            <a:r>
              <a:rPr lang="en-US" sz="1200" b="0" i="0" kern="1200" dirty="0" err="1" smtClean="0">
                <a:solidFill>
                  <a:schemeClr val="tx1"/>
                </a:solidFill>
                <a:effectLst/>
                <a:latin typeface="+mn-lt"/>
                <a:ea typeface="+mn-ea"/>
                <a:cs typeface="+mn-cs"/>
              </a:rPr>
              <a:t>eSata</a:t>
            </a:r>
            <a:r>
              <a:rPr lang="en-US" sz="1200" b="0" i="0" kern="1200" dirty="0" smtClean="0">
                <a:solidFill>
                  <a:schemeClr val="tx1"/>
                </a:solidFill>
                <a:effectLst/>
                <a:latin typeface="+mn-lt"/>
                <a:ea typeface="+mn-ea"/>
                <a:cs typeface="+mn-cs"/>
              </a:rPr>
              <a:t>:</a:t>
            </a:r>
            <a:r>
              <a:rPr lang="en-US" sz="1200" b="0" i="0" kern="1200" baseline="0" dirty="0" smtClean="0">
                <a:solidFill>
                  <a:schemeClr val="tx1"/>
                </a:solidFill>
                <a:effectLst/>
                <a:latin typeface="+mn-lt"/>
                <a:ea typeface="+mn-ea"/>
                <a:cs typeface="+mn-cs"/>
              </a:rPr>
              <a:t> Provides faster storage </a:t>
            </a:r>
            <a:r>
              <a:rPr lang="en-US" sz="1200" b="0" i="0" kern="1200" baseline="0" dirty="0" err="1" smtClean="0">
                <a:solidFill>
                  <a:schemeClr val="tx1"/>
                </a:solidFill>
                <a:effectLst/>
                <a:latin typeface="+mn-lt"/>
                <a:ea typeface="+mn-ea"/>
                <a:cs typeface="+mn-cs"/>
              </a:rPr>
              <a:t>opetions</a:t>
            </a:r>
            <a:r>
              <a:rPr lang="en-US" sz="1200" b="0" i="0" kern="1200" baseline="0" dirty="0" smtClean="0">
                <a:solidFill>
                  <a:schemeClr val="tx1"/>
                </a:solidFill>
                <a:effectLst/>
                <a:latin typeface="+mn-lt"/>
                <a:ea typeface="+mn-ea"/>
                <a:cs typeface="+mn-cs"/>
              </a:rPr>
              <a:t> </a:t>
            </a:r>
          </a:p>
          <a:p>
            <a:endParaRPr lang="en-US" sz="1200" b="0" i="0" kern="1200" baseline="0" dirty="0" smtClean="0">
              <a:solidFill>
                <a:schemeClr val="tx1"/>
              </a:solidFill>
              <a:effectLst/>
              <a:latin typeface="+mn-lt"/>
              <a:ea typeface="+mn-ea"/>
              <a:cs typeface="+mn-cs"/>
            </a:endParaRPr>
          </a:p>
          <a:p>
            <a:r>
              <a:rPr lang="en-US" sz="1200" b="0" i="0" kern="1200" baseline="0" dirty="0" smtClean="0">
                <a:solidFill>
                  <a:schemeClr val="tx1"/>
                </a:solidFill>
                <a:effectLst/>
                <a:latin typeface="+mn-lt"/>
                <a:ea typeface="+mn-ea"/>
                <a:cs typeface="+mn-cs"/>
              </a:rPr>
              <a:t>GPIO-general input out</a:t>
            </a:r>
          </a:p>
          <a:p>
            <a:endParaRPr lang="en-US" sz="1200" b="0" i="0" kern="1200" baseline="0" dirty="0" smtClean="0">
              <a:solidFill>
                <a:schemeClr val="tx1"/>
              </a:solidFill>
              <a:effectLst/>
              <a:latin typeface="+mn-lt"/>
              <a:ea typeface="+mn-ea"/>
              <a:cs typeface="+mn-cs"/>
            </a:endParaRPr>
          </a:p>
          <a:p>
            <a:endParaRPr lang="en-US" sz="1200" b="0" i="0" kern="1200" baseline="0" dirty="0" smtClean="0">
              <a:solidFill>
                <a:schemeClr val="tx1"/>
              </a:solidFill>
              <a:effectLst/>
              <a:latin typeface="+mn-lt"/>
              <a:ea typeface="+mn-ea"/>
              <a:cs typeface="+mn-cs"/>
            </a:endParaRPr>
          </a:p>
          <a:p>
            <a:r>
              <a:rPr lang="en-US" sz="1200" b="0" i="0" kern="1200" baseline="0" dirty="0" err="1" smtClean="0">
                <a:solidFill>
                  <a:schemeClr val="tx1"/>
                </a:solidFill>
                <a:effectLst/>
                <a:latin typeface="+mn-lt"/>
                <a:ea typeface="+mn-ea"/>
                <a:cs typeface="+mn-cs"/>
              </a:rPr>
              <a:t>Source:http</a:t>
            </a:r>
            <a:r>
              <a:rPr lang="en-US" sz="1200" b="0" i="0" kern="1200" baseline="0" dirty="0" smtClean="0">
                <a:solidFill>
                  <a:schemeClr val="tx1"/>
                </a:solidFill>
                <a:effectLst/>
                <a:latin typeface="+mn-lt"/>
                <a:ea typeface="+mn-ea"/>
                <a:cs typeface="+mn-cs"/>
              </a:rPr>
              <a:t>://</a:t>
            </a:r>
            <a:r>
              <a:rPr lang="en-US" sz="1200" b="0" i="0" kern="1200" baseline="0" dirty="0" err="1" smtClean="0">
                <a:solidFill>
                  <a:schemeClr val="tx1"/>
                </a:solidFill>
                <a:effectLst/>
                <a:latin typeface="+mn-lt"/>
                <a:ea typeface="+mn-ea"/>
                <a:cs typeface="+mn-cs"/>
              </a:rPr>
              <a:t>www.pcmag.com</a:t>
            </a:r>
            <a:r>
              <a:rPr lang="en-US" sz="1200" b="0" i="0" kern="1200" baseline="0" dirty="0" smtClean="0">
                <a:solidFill>
                  <a:schemeClr val="tx1"/>
                </a:solidFill>
                <a:effectLst/>
                <a:latin typeface="+mn-lt"/>
                <a:ea typeface="+mn-ea"/>
                <a:cs typeface="+mn-cs"/>
              </a:rPr>
              <a:t>/article2/0,2817,2413310,00.asp</a:t>
            </a:r>
          </a:p>
          <a:p>
            <a:r>
              <a:rPr lang="en-US" sz="1200" b="0" i="0" kern="1200" baseline="0" dirty="0" smtClean="0">
                <a:solidFill>
                  <a:schemeClr val="tx1"/>
                </a:solidFill>
                <a:effectLst/>
                <a:latin typeface="+mn-lt"/>
                <a:ea typeface="+mn-ea"/>
                <a:cs typeface="+mn-cs"/>
              </a:rPr>
              <a:t>\http://</a:t>
            </a:r>
            <a:r>
              <a:rPr lang="en-US" sz="1200" b="0" i="0" kern="1200" baseline="0" dirty="0" err="1" smtClean="0">
                <a:solidFill>
                  <a:schemeClr val="tx1"/>
                </a:solidFill>
                <a:effectLst/>
                <a:latin typeface="+mn-lt"/>
                <a:ea typeface="+mn-ea"/>
                <a:cs typeface="+mn-cs"/>
              </a:rPr>
              <a:t>liliputing.com</a:t>
            </a:r>
            <a:r>
              <a:rPr lang="en-US" sz="1200" b="0" i="0" kern="1200" baseline="0" dirty="0" smtClean="0">
                <a:solidFill>
                  <a:schemeClr val="tx1"/>
                </a:solidFill>
                <a:effectLst/>
                <a:latin typeface="+mn-lt"/>
                <a:ea typeface="+mn-ea"/>
                <a:cs typeface="+mn-cs"/>
              </a:rPr>
              <a:t>/</a:t>
            </a:r>
            <a:r>
              <a:rPr lang="en-US" sz="1200" b="0" i="0" kern="1200" baseline="0" dirty="0" err="1" smtClean="0">
                <a:solidFill>
                  <a:schemeClr val="tx1"/>
                </a:solidFill>
                <a:effectLst/>
                <a:latin typeface="+mn-lt"/>
                <a:ea typeface="+mn-ea"/>
                <a:cs typeface="+mn-cs"/>
              </a:rPr>
              <a:t>wp</a:t>
            </a:r>
            <a:r>
              <a:rPr lang="en-US" sz="1200" b="0" i="0" kern="1200" baseline="0" dirty="0" smtClean="0">
                <a:solidFill>
                  <a:schemeClr val="tx1"/>
                </a:solidFill>
                <a:effectLst/>
                <a:latin typeface="+mn-lt"/>
                <a:ea typeface="+mn-ea"/>
                <a:cs typeface="+mn-cs"/>
              </a:rPr>
              <a:t>-content/uploads/2014/04/banana-pi_05.jpg</a:t>
            </a:r>
          </a:p>
          <a:p>
            <a:r>
              <a:rPr lang="en-US" sz="1200" b="0" i="0" kern="1200" dirty="0" smtClean="0">
                <a:solidFill>
                  <a:schemeClr val="tx1"/>
                </a:solidFill>
                <a:effectLst/>
                <a:latin typeface="+mn-lt"/>
                <a:ea typeface="+mn-ea"/>
                <a:cs typeface="+mn-cs"/>
              </a:rPr>
              <a:t>http://</a:t>
            </a:r>
            <a:r>
              <a:rPr lang="en-US" sz="1200" b="0" i="0" kern="1200" dirty="0" err="1" smtClean="0">
                <a:solidFill>
                  <a:schemeClr val="tx1"/>
                </a:solidFill>
                <a:effectLst/>
                <a:latin typeface="+mn-lt"/>
                <a:ea typeface="+mn-ea"/>
                <a:cs typeface="+mn-cs"/>
              </a:rPr>
              <a:t>shop.udoo.org</a:t>
            </a:r>
            <a:r>
              <a:rPr lang="en-US" sz="1200" b="0" i="0" kern="1200" dirty="0" smtClean="0">
                <a:solidFill>
                  <a:schemeClr val="tx1"/>
                </a:solidFill>
                <a:effectLst/>
                <a:latin typeface="+mn-lt"/>
                <a:ea typeface="+mn-ea"/>
                <a:cs typeface="+mn-cs"/>
              </a:rPr>
              <a:t>/media/catalog/product/cache/1/image/9df78eab33525d08d6e5fb8d27136e95/1/_/1.jpg</a:t>
            </a:r>
          </a:p>
          <a:p>
            <a:endParaRPr lang="en-US"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7F93017-AE02-FD49-AE6D-E45788358DF6}" type="slidenum">
              <a:rPr lang="en-US" smtClean="0"/>
              <a:t>7</a:t>
            </a:fld>
            <a:endParaRPr lang="en-US"/>
          </a:p>
        </p:txBody>
      </p:sp>
    </p:spTree>
    <p:extLst>
      <p:ext uri="{BB962C8B-B14F-4D97-AF65-F5344CB8AC3E}">
        <p14:creationId xmlns:p14="http://schemas.microsoft.com/office/powerpoint/2010/main" val="9688526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Keep</a:t>
            </a:r>
            <a:r>
              <a:rPr lang="en-US" baseline="0" dirty="0" smtClean="0"/>
              <a:t> in mind</a:t>
            </a:r>
          </a:p>
          <a:p>
            <a:endParaRPr lang="en-US" baseline="0" dirty="0" smtClean="0"/>
          </a:p>
          <a:p>
            <a:endParaRPr lang="en-US" baseline="0" dirty="0" smtClean="0"/>
          </a:p>
          <a:p>
            <a:r>
              <a:rPr lang="en-US" dirty="0" smtClean="0"/>
              <a:t>Sources:</a:t>
            </a:r>
          </a:p>
          <a:p>
            <a:r>
              <a:rPr lang="en-US" dirty="0" smtClean="0"/>
              <a:t>http://</a:t>
            </a:r>
            <a:r>
              <a:rPr lang="en-US" dirty="0" err="1" smtClean="0"/>
              <a:t>www.quietpc.com</a:t>
            </a:r>
            <a:r>
              <a:rPr lang="en-US" dirty="0" smtClean="0"/>
              <a:t>/images/products/matias-quiet-pro-keyboards-2-large.jpg</a:t>
            </a:r>
          </a:p>
          <a:p>
            <a:r>
              <a:rPr lang="en-US" dirty="0" smtClean="0"/>
              <a:t>http://</a:t>
            </a:r>
            <a:r>
              <a:rPr lang="en-US" dirty="0" err="1" smtClean="0"/>
              <a:t>www.quietpc.com</a:t>
            </a:r>
            <a:r>
              <a:rPr lang="en-US" dirty="0" smtClean="0"/>
              <a:t>/images/products/tm-230-led-large.jpg</a:t>
            </a:r>
          </a:p>
          <a:p>
            <a:r>
              <a:rPr lang="en-US" dirty="0" smtClean="0"/>
              <a:t>http://</a:t>
            </a:r>
            <a:r>
              <a:rPr lang="en-US" dirty="0" err="1" smtClean="0"/>
              <a:t>ecx.images-amazon.com</a:t>
            </a:r>
            <a:r>
              <a:rPr lang="en-US" dirty="0" smtClean="0"/>
              <a:t>/images/I/71f0aXTwI6L._SL1500_.jpg</a:t>
            </a:r>
          </a:p>
          <a:p>
            <a:r>
              <a:rPr lang="en-US" dirty="0" smtClean="0"/>
              <a:t>http://</a:t>
            </a:r>
            <a:r>
              <a:rPr lang="en-US" dirty="0" err="1" smtClean="0"/>
              <a:t>ecx.images-amazon.com</a:t>
            </a:r>
            <a:r>
              <a:rPr lang="en-US" dirty="0" smtClean="0"/>
              <a:t>/images/I/618X8V0181L._SL1000_.jpg</a:t>
            </a:r>
          </a:p>
          <a:p>
            <a:r>
              <a:rPr lang="en-US" dirty="0" smtClean="0"/>
              <a:t>http://</a:t>
            </a:r>
            <a:r>
              <a:rPr lang="en-US" dirty="0" err="1" smtClean="0"/>
              <a:t>mobymarket.com</a:t>
            </a:r>
            <a:r>
              <a:rPr lang="en-US" dirty="0" smtClean="0"/>
              <a:t>/</a:t>
            </a:r>
            <a:r>
              <a:rPr lang="en-US" dirty="0" err="1" smtClean="0"/>
              <a:t>ebay</a:t>
            </a:r>
            <a:r>
              <a:rPr lang="en-US" dirty="0" smtClean="0"/>
              <a:t>/data%20cable/micro%20cable.JPG</a:t>
            </a:r>
          </a:p>
          <a:p>
            <a:endParaRPr lang="en-US" dirty="0"/>
          </a:p>
        </p:txBody>
      </p:sp>
      <p:sp>
        <p:nvSpPr>
          <p:cNvPr id="4" name="Slide Number Placeholder 3"/>
          <p:cNvSpPr>
            <a:spLocks noGrp="1"/>
          </p:cNvSpPr>
          <p:nvPr>
            <p:ph type="sldNum" sz="quarter" idx="10"/>
          </p:nvPr>
        </p:nvSpPr>
        <p:spPr/>
        <p:txBody>
          <a:bodyPr/>
          <a:lstStyle/>
          <a:p>
            <a:fld id="{E7F93017-AE02-FD49-AE6D-E45788358DF6}" type="slidenum">
              <a:rPr lang="en-US" smtClean="0"/>
              <a:t>8</a:t>
            </a:fld>
            <a:endParaRPr lang="en-US"/>
          </a:p>
        </p:txBody>
      </p:sp>
    </p:spTree>
    <p:extLst>
      <p:ext uri="{BB962C8B-B14F-4D97-AF65-F5344CB8AC3E}">
        <p14:creationId xmlns:p14="http://schemas.microsoft.com/office/powerpoint/2010/main" val="10272893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9EB5ECD5-515E-4817-8A06-1D2ED2C83850}" type="datetime4">
              <a:rPr lang="en-US" smtClean="0"/>
              <a:pPr/>
              <a:t>March 23, 2015</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1D72EBF8-7CF5-44B7-B2BF-E22DE4D0703D}" type="slidenum">
              <a:rPr lang="en-US" smtClean="0"/>
              <a:pPr/>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5B59F4-DDCB-41FF-83F5-A48440F36FA7}" type="datetime4">
              <a:rPr lang="en-US" smtClean="0"/>
              <a:pPr/>
              <a:t>March 23, 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72EBF8-7CF5-44B7-B2BF-E22DE4D0703D}" type="slidenum">
              <a:rPr lang="en-US" smtClean="0"/>
              <a:pPr/>
              <a:t>‹#›</a:t>
            </a:fld>
            <a:endParaRPr lang="en-US"/>
          </a:p>
        </p:txBody>
      </p:sp>
      <p:sp>
        <p:nvSpPr>
          <p:cNvPr id="7" name="Freeform 6"/>
          <p:cNvSpPr/>
          <p:nvPr userDrawn="1"/>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userDrawn="1"/>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userDrawn="1"/>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userDrawn="1"/>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056348-D703-428C-A1C4-7D6796EF5F41}" type="datetime4">
              <a:rPr lang="en-US" smtClean="0"/>
              <a:pPr/>
              <a:t>March 23, 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72EBF8-7CF5-44B7-B2BF-E22DE4D0703D}" type="slidenum">
              <a:rPr lang="en-US" smtClean="0"/>
              <a:pPr/>
              <a:t>‹#›</a:t>
            </a:fld>
            <a:endParaRPr lang="en-US"/>
          </a:p>
        </p:txBody>
      </p:sp>
      <p:sp>
        <p:nvSpPr>
          <p:cNvPr id="7" name="Freeform 6"/>
          <p:cNvSpPr/>
          <p:nvPr userDrawn="1"/>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userDrawn="1"/>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userDrawn="1"/>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userDrawn="1"/>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32D1919-1B5F-4141-B613-3E5C6008A186}" type="datetime4">
              <a:rPr lang="en-US" smtClean="0"/>
              <a:pPr/>
              <a:t>March 23, 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72EBF8-7CF5-44B7-B2BF-E22DE4D0703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AD22427-B1DD-49E6-9F05-DE0F1467D7DC}" type="datetime4">
              <a:rPr lang="en-US" smtClean="0"/>
              <a:pPr/>
              <a:t>March 23, 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72EBF8-7CF5-44B7-B2BF-E22DE4D0703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BBCCA7B5-8BC9-491C-A887-7C3E7ED947D8}" type="datetime4">
              <a:rPr lang="en-US" smtClean="0"/>
              <a:pPr/>
              <a:t>March 23, 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72EBF8-7CF5-44B7-B2BF-E22DE4D0703D}" type="slidenum">
              <a:rPr lang="en-US" smtClean="0"/>
              <a:pPr/>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DA18ED0-40F2-434C-A848-B92581875164}" type="datetime4">
              <a:rPr lang="en-US" smtClean="0"/>
              <a:pPr/>
              <a:t>March 23, 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D72EBF8-7CF5-44B7-B2BF-E22DE4D0703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855437F-F4F9-44A9-B4D3-9191CA04E889}" type="datetime4">
              <a:rPr lang="en-US" smtClean="0"/>
              <a:pPr/>
              <a:t>March 23, 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D72EBF8-7CF5-44B7-B2BF-E22DE4D0703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A24E59-01D0-4537-B876-7E5EC75B028D}" type="datetime4">
              <a:rPr lang="en-US" smtClean="0"/>
              <a:pPr/>
              <a:t>March 23, 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D72EBF8-7CF5-44B7-B2BF-E22DE4D0703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655A2E49-18A1-40BC-BA5D-5A2EC8FDDF15}" type="datetime4">
              <a:rPr lang="en-US" smtClean="0"/>
              <a:pPr/>
              <a:t>March 23, 2015</a:t>
            </a:fld>
            <a:endParaRPr lang="en-US"/>
          </a:p>
        </p:txBody>
      </p:sp>
      <p:sp>
        <p:nvSpPr>
          <p:cNvPr id="7" name="Slide Number Placeholder 6"/>
          <p:cNvSpPr>
            <a:spLocks noGrp="1"/>
          </p:cNvSpPr>
          <p:nvPr>
            <p:ph type="sldNum" sz="quarter" idx="12"/>
          </p:nvPr>
        </p:nvSpPr>
        <p:spPr/>
        <p:txBody>
          <a:bodyPr/>
          <a:lstStyle/>
          <a:p>
            <a:fld id="{1D72EBF8-7CF5-44B7-B2BF-E22DE4D0703D}" type="slidenum">
              <a:rPr lang="en-US" smtClean="0"/>
              <a:pPr/>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983DA4-3B24-449B-95CA-514EB7E30A99}" type="datetime4">
              <a:rPr lang="en-US" smtClean="0"/>
              <a:pPr/>
              <a:t>March 23, 2015</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1D72EBF8-7CF5-44B7-B2BF-E22DE4D0703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942120D2-3948-4F8F-BE5D-E7E7D97880B2}" type="datetime4">
              <a:rPr lang="en-US" smtClean="0"/>
              <a:pPr/>
              <a:t>March 23, 2015</a:t>
            </a:fld>
            <a:endParaRPr lang="en-US" dirty="0" err="1"/>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1D72EBF8-7CF5-44B7-B2BF-E22DE4D0703D}"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Lst>
  <p:hf sldNum="0" hdr="0" ftr="0" dt="0"/>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jpeg"/><Relationship Id="rId1" Type="http://schemas.openxmlformats.org/officeDocument/2006/relationships/slideLayout" Target="../slideLayouts/slideLayout2.xml"/><Relationship Id="rId2" Type="http://schemas.openxmlformats.org/officeDocument/2006/relationships/image" Target="../media/image19.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5.png"/><Relationship Id="rId3" Type="http://schemas.openxmlformats.org/officeDocument/2006/relationships/image" Target="../media/image2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png"/><Relationship Id="rId5" Type="http://schemas.openxmlformats.org/officeDocument/2006/relationships/image" Target="../media/image30.png"/><Relationship Id="rId1" Type="http://schemas.openxmlformats.org/officeDocument/2006/relationships/slideLayout" Target="../slideLayouts/slideLayout9.xml"/><Relationship Id="rId2"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6.jpeg"/><Relationship Id="rId5"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 Id="rId3"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9.jpeg"/><Relationship Id="rId5" Type="http://schemas.openxmlformats.org/officeDocument/2006/relationships/image" Target="../media/image10.jpe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11.jpeg"/><Relationship Id="rId5" Type="http://schemas.openxmlformats.org/officeDocument/2006/relationships/image" Target="../media/image12.jpeg"/><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13.jpeg"/><Relationship Id="rId5" Type="http://schemas.openxmlformats.org/officeDocument/2006/relationships/image" Target="../media/image14.jpeg"/><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jpeg"/><Relationship Id="rId5" Type="http://schemas.openxmlformats.org/officeDocument/2006/relationships/image" Target="../media/image17.jpeg"/><Relationship Id="rId1" Type="http://schemas.openxmlformats.org/officeDocument/2006/relationships/slideLayout" Target="../slideLayouts/slideLayout8.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Computers Under $100</a:t>
            </a:r>
            <a:endParaRPr lang="en-US" dirty="0"/>
          </a:p>
        </p:txBody>
      </p:sp>
      <p:sp>
        <p:nvSpPr>
          <p:cNvPr id="3" name="Subtitle 2"/>
          <p:cNvSpPr>
            <a:spLocks noGrp="1"/>
          </p:cNvSpPr>
          <p:nvPr>
            <p:ph type="subTitle" idx="1"/>
          </p:nvPr>
        </p:nvSpPr>
        <p:spPr/>
        <p:txBody>
          <a:bodyPr/>
          <a:lstStyle/>
          <a:p>
            <a:r>
              <a:rPr lang="en-US" dirty="0" smtClean="0"/>
              <a:t>Joey Cardenas</a:t>
            </a:r>
            <a:endParaRPr lang="en-US" dirty="0"/>
          </a:p>
        </p:txBody>
      </p:sp>
      <p:pic>
        <p:nvPicPr>
          <p:cNvPr id="5" name="Picture 4" descr="FITClogo-black-high-re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71012" y="5642767"/>
            <a:ext cx="1837367" cy="432700"/>
          </a:xfrm>
          <a:prstGeom prst="rect">
            <a:avLst/>
          </a:prstGeom>
        </p:spPr>
      </p:pic>
    </p:spTree>
    <p:extLst>
      <p:ext uri="{BB962C8B-B14F-4D97-AF65-F5344CB8AC3E}">
        <p14:creationId xmlns:p14="http://schemas.microsoft.com/office/powerpoint/2010/main" val="411954811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Pre-Owned	</a:t>
            </a:r>
            <a:endParaRPr lang="en-US" dirty="0"/>
          </a:p>
        </p:txBody>
      </p:sp>
      <p:sp>
        <p:nvSpPr>
          <p:cNvPr id="3" name="Content Placeholder 2"/>
          <p:cNvSpPr>
            <a:spLocks noGrp="1"/>
          </p:cNvSpPr>
          <p:nvPr>
            <p:ph idx="1"/>
          </p:nvPr>
        </p:nvSpPr>
        <p:spPr/>
        <p:txBody>
          <a:bodyPr/>
          <a:lstStyle/>
          <a:p>
            <a:r>
              <a:rPr lang="en-US" dirty="0" smtClean="0"/>
              <a:t>Generally more powerful hardware</a:t>
            </a:r>
          </a:p>
          <a:p>
            <a:r>
              <a:rPr lang="en-US" dirty="0" smtClean="0"/>
              <a:t>Much cheaper</a:t>
            </a:r>
          </a:p>
          <a:p>
            <a:r>
              <a:rPr lang="en-US" dirty="0" smtClean="0"/>
              <a:t>Experiment more</a:t>
            </a:r>
            <a:endParaRPr lang="en-US" dirty="0"/>
          </a:p>
        </p:txBody>
      </p:sp>
    </p:spTree>
    <p:extLst>
      <p:ext uri="{BB962C8B-B14F-4D97-AF65-F5344CB8AC3E}">
        <p14:creationId xmlns:p14="http://schemas.microsoft.com/office/powerpoint/2010/main" val="4252339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Pre-Owned Resources	</a:t>
            </a:r>
            <a:endParaRPr lang="en-US" dirty="0"/>
          </a:p>
        </p:txBody>
      </p:sp>
      <p:sp>
        <p:nvSpPr>
          <p:cNvPr id="3" name="Content Placeholder 2"/>
          <p:cNvSpPr>
            <a:spLocks noGrp="1"/>
          </p:cNvSpPr>
          <p:nvPr>
            <p:ph idx="1"/>
          </p:nvPr>
        </p:nvSpPr>
        <p:spPr/>
        <p:txBody>
          <a:bodyPr/>
          <a:lstStyle/>
          <a:p>
            <a:r>
              <a:rPr lang="en-US" dirty="0" err="1" smtClean="0"/>
              <a:t>Ebay</a:t>
            </a:r>
            <a:r>
              <a:rPr lang="en-US" dirty="0" smtClean="0"/>
              <a:t> </a:t>
            </a:r>
          </a:p>
          <a:p>
            <a:r>
              <a:rPr lang="en-US" dirty="0" smtClean="0"/>
              <a:t>Craigslist</a:t>
            </a:r>
          </a:p>
          <a:p>
            <a:r>
              <a:rPr lang="en-US" dirty="0" smtClean="0"/>
              <a:t>Goodwill</a:t>
            </a:r>
          </a:p>
          <a:p>
            <a:r>
              <a:rPr lang="en-US" dirty="0" smtClean="0"/>
              <a:t>Surplus Auctions</a:t>
            </a:r>
            <a:endParaRPr lang="en-US" dirty="0"/>
          </a:p>
        </p:txBody>
      </p:sp>
      <p:pic>
        <p:nvPicPr>
          <p:cNvPr id="5" name="Picture 4" descr="https://pbs.twimg.com/profile_images/471350614132129793/NCDCFXva.jpe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061442" y="2619346"/>
            <a:ext cx="2006792" cy="200679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http://blog.acton.org/wp-content/uploads/2013/08/craigslist_01-300x22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49799" y="1729527"/>
            <a:ext cx="2857500" cy="214312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http://watchdog.org/wp-content/blogs.dir/1/files/2013/07/wall-of-computers.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497979" y="4109920"/>
            <a:ext cx="2955649" cy="22740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41556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http://0.media.dorkly.cvcdn.com/36/35/6603dc5a9292104b44c349b85b5aaf7a-5-crazy-fan-theories-that-make-total-sense.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482124" y="3159510"/>
            <a:ext cx="3917807" cy="313424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Tips buying pre-owned</a:t>
            </a:r>
            <a:endParaRPr lang="en-US" dirty="0"/>
          </a:p>
        </p:txBody>
      </p:sp>
      <p:sp>
        <p:nvSpPr>
          <p:cNvPr id="3" name="Content Placeholder 2"/>
          <p:cNvSpPr>
            <a:spLocks noGrp="1"/>
          </p:cNvSpPr>
          <p:nvPr>
            <p:ph idx="1"/>
          </p:nvPr>
        </p:nvSpPr>
        <p:spPr/>
        <p:txBody>
          <a:bodyPr/>
          <a:lstStyle/>
          <a:p>
            <a:r>
              <a:rPr lang="en-US" dirty="0" smtClean="0"/>
              <a:t>Wipe whatever data is on there</a:t>
            </a:r>
          </a:p>
          <a:p>
            <a:pPr lvl="1"/>
            <a:r>
              <a:rPr lang="en-US" dirty="0" err="1" smtClean="0"/>
              <a:t>Darricks</a:t>
            </a:r>
            <a:r>
              <a:rPr lang="en-US" dirty="0" smtClean="0"/>
              <a:t> Boot and Nuke</a:t>
            </a:r>
          </a:p>
          <a:p>
            <a:r>
              <a:rPr lang="en-US" dirty="0" smtClean="0"/>
              <a:t>Buy Bulk</a:t>
            </a:r>
          </a:p>
          <a:p>
            <a:r>
              <a:rPr lang="en-US" dirty="0" smtClean="0"/>
              <a:t>DO NOT LOAD WINDOWS XP</a:t>
            </a:r>
          </a:p>
          <a:p>
            <a:r>
              <a:rPr lang="en-US" dirty="0" smtClean="0"/>
              <a:t>Use a Linux distribution	</a:t>
            </a:r>
          </a:p>
          <a:p>
            <a:pPr lvl="1"/>
            <a:r>
              <a:rPr lang="en-US" dirty="0" smtClean="0"/>
              <a:t>Ubuntu</a:t>
            </a:r>
          </a:p>
          <a:p>
            <a:pPr lvl="1"/>
            <a:r>
              <a:rPr lang="en-US" dirty="0" smtClean="0"/>
              <a:t>Kali</a:t>
            </a:r>
          </a:p>
          <a:p>
            <a:pPr lvl="1"/>
            <a:r>
              <a:rPr lang="en-US" dirty="0" err="1" smtClean="0"/>
              <a:t>Debian</a:t>
            </a:r>
            <a:endParaRPr lang="en-US" dirty="0"/>
          </a:p>
        </p:txBody>
      </p:sp>
    </p:spTree>
    <p:extLst>
      <p:ext uri="{BB962C8B-B14F-4D97-AF65-F5344CB8AC3E}">
        <p14:creationId xmlns:p14="http://schemas.microsoft.com/office/powerpoint/2010/main" val="20051104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Virtual Machines</a:t>
            </a:r>
            <a:endParaRPr lang="en-US" dirty="0"/>
          </a:p>
        </p:txBody>
      </p:sp>
      <p:sp>
        <p:nvSpPr>
          <p:cNvPr id="3" name="Text Placeholder 2"/>
          <p:cNvSpPr>
            <a:spLocks noGrp="1"/>
          </p:cNvSpPr>
          <p:nvPr>
            <p:ph type="body" idx="1"/>
          </p:nvPr>
        </p:nvSpPr>
        <p:spPr/>
        <p:txBody>
          <a:bodyPr/>
          <a:lstStyle/>
          <a:p>
            <a:endParaRPr lang="en-US"/>
          </a:p>
        </p:txBody>
      </p:sp>
      <p:pic>
        <p:nvPicPr>
          <p:cNvPr id="4" name="Picture 3"/>
          <p:cNvPicPr>
            <a:picLocks noGrp="1" noChangeAspect="1"/>
          </p:cNvPicPr>
          <p:nvPr/>
        </p:nvPicPr>
        <p:blipFill>
          <a:blip r:embed="rId2"/>
          <a:srcRect l="18750" r="18750"/>
          <a:stretch>
            <a:fillRect/>
          </a:stretch>
        </p:blipFill>
        <p:spPr>
          <a:xfrm>
            <a:off x="5896872" y="2900829"/>
            <a:ext cx="2283005" cy="2283005"/>
          </a:xfrm>
          <a:prstGeom prst="ellipse">
            <a:avLst/>
          </a:prstGeom>
          <a:ln w="28575">
            <a:solidFill>
              <a:schemeClr val="accent1"/>
            </a:solidFill>
          </a:ln>
        </p:spPr>
      </p:pic>
    </p:spTree>
    <p:extLst>
      <p:ext uri="{BB962C8B-B14F-4D97-AF65-F5344CB8AC3E}">
        <p14:creationId xmlns:p14="http://schemas.microsoft.com/office/powerpoint/2010/main" val="11458687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Advantages	</a:t>
            </a:r>
            <a:endParaRPr lang="en-US" dirty="0"/>
          </a:p>
        </p:txBody>
      </p:sp>
      <p:sp>
        <p:nvSpPr>
          <p:cNvPr id="3" name="Content Placeholder 2"/>
          <p:cNvSpPr>
            <a:spLocks noGrp="1"/>
          </p:cNvSpPr>
          <p:nvPr>
            <p:ph idx="1"/>
          </p:nvPr>
        </p:nvSpPr>
        <p:spPr/>
        <p:txBody>
          <a:bodyPr/>
          <a:lstStyle/>
          <a:p>
            <a:r>
              <a:rPr lang="en-US" dirty="0" smtClean="0"/>
              <a:t>Portable</a:t>
            </a:r>
          </a:p>
          <a:p>
            <a:r>
              <a:rPr lang="en-US" dirty="0" smtClean="0"/>
              <a:t>Easiest set up</a:t>
            </a:r>
          </a:p>
          <a:p>
            <a:r>
              <a:rPr lang="en-US" dirty="0" smtClean="0"/>
              <a:t>Practically free</a:t>
            </a:r>
          </a:p>
          <a:p>
            <a:r>
              <a:rPr lang="en-US" dirty="0" smtClean="0"/>
              <a:t>Typically faster (hardware)</a:t>
            </a:r>
            <a:endParaRPr lang="en-US" dirty="0"/>
          </a:p>
        </p:txBody>
      </p:sp>
      <p:pic>
        <p:nvPicPr>
          <p:cNvPr id="4" name="Picture 3"/>
          <p:cNvPicPr>
            <a:picLocks noChangeAspect="1"/>
          </p:cNvPicPr>
          <p:nvPr/>
        </p:nvPicPr>
        <p:blipFill>
          <a:blip r:embed="rId2"/>
          <a:stretch>
            <a:fillRect/>
          </a:stretch>
        </p:blipFill>
        <p:spPr>
          <a:xfrm>
            <a:off x="2857355" y="4109153"/>
            <a:ext cx="3403168" cy="2181518"/>
          </a:xfrm>
          <a:prstGeom prst="rect">
            <a:avLst/>
          </a:prstGeom>
        </p:spPr>
      </p:pic>
    </p:spTree>
    <p:extLst>
      <p:ext uri="{BB962C8B-B14F-4D97-AF65-F5344CB8AC3E}">
        <p14:creationId xmlns:p14="http://schemas.microsoft.com/office/powerpoint/2010/main" val="3314033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What You Need</a:t>
            </a:r>
            <a:endParaRPr lang="en-US" dirty="0"/>
          </a:p>
        </p:txBody>
      </p:sp>
      <p:sp>
        <p:nvSpPr>
          <p:cNvPr id="7" name="Text Placeholder 6"/>
          <p:cNvSpPr>
            <a:spLocks noGrp="1"/>
          </p:cNvSpPr>
          <p:nvPr>
            <p:ph type="body" idx="1"/>
          </p:nvPr>
        </p:nvSpPr>
        <p:spPr/>
        <p:txBody>
          <a:bodyPr/>
          <a:lstStyle/>
          <a:p>
            <a:r>
              <a:rPr lang="en-US" dirty="0" smtClean="0"/>
              <a:t>Virtual Machine</a:t>
            </a:r>
            <a:endParaRPr lang="en-US" dirty="0"/>
          </a:p>
        </p:txBody>
      </p:sp>
      <p:sp>
        <p:nvSpPr>
          <p:cNvPr id="5" name="Content Placeholder 4"/>
          <p:cNvSpPr>
            <a:spLocks noGrp="1"/>
          </p:cNvSpPr>
          <p:nvPr>
            <p:ph sz="half" idx="2"/>
          </p:nvPr>
        </p:nvSpPr>
        <p:spPr/>
        <p:txBody>
          <a:bodyPr/>
          <a:lstStyle/>
          <a:p>
            <a:r>
              <a:rPr lang="en-US" dirty="0" smtClean="0"/>
              <a:t>Oracle Virtual Box (free)</a:t>
            </a:r>
          </a:p>
          <a:p>
            <a:r>
              <a:rPr lang="en-US" dirty="0" err="1" smtClean="0"/>
              <a:t>VMWare</a:t>
            </a:r>
            <a:r>
              <a:rPr lang="en-US" dirty="0" smtClean="0"/>
              <a:t> Fusion ($70)</a:t>
            </a:r>
          </a:p>
          <a:p>
            <a:r>
              <a:rPr lang="en-US" dirty="0" smtClean="0"/>
              <a:t>Parallels ($80)</a:t>
            </a:r>
          </a:p>
          <a:p>
            <a:pPr lvl="1"/>
            <a:endParaRPr lang="en-US" b="1" dirty="0"/>
          </a:p>
        </p:txBody>
      </p:sp>
      <p:sp>
        <p:nvSpPr>
          <p:cNvPr id="8" name="Text Placeholder 7"/>
          <p:cNvSpPr>
            <a:spLocks noGrp="1"/>
          </p:cNvSpPr>
          <p:nvPr>
            <p:ph type="body" sz="quarter" idx="3"/>
          </p:nvPr>
        </p:nvSpPr>
        <p:spPr/>
        <p:txBody>
          <a:bodyPr/>
          <a:lstStyle/>
          <a:p>
            <a:r>
              <a:rPr lang="en-US" dirty="0" smtClean="0"/>
              <a:t>Operating System</a:t>
            </a:r>
            <a:endParaRPr lang="en-US" dirty="0"/>
          </a:p>
        </p:txBody>
      </p:sp>
      <p:sp>
        <p:nvSpPr>
          <p:cNvPr id="9" name="Content Placeholder 8"/>
          <p:cNvSpPr>
            <a:spLocks noGrp="1"/>
          </p:cNvSpPr>
          <p:nvPr>
            <p:ph sz="quarter" idx="4"/>
          </p:nvPr>
        </p:nvSpPr>
        <p:spPr/>
        <p:txBody>
          <a:bodyPr/>
          <a:lstStyle/>
          <a:p>
            <a:r>
              <a:rPr lang="en-US" dirty="0" smtClean="0"/>
              <a:t>Any Linux distribution</a:t>
            </a:r>
          </a:p>
          <a:p>
            <a:r>
              <a:rPr lang="en-US" dirty="0" smtClean="0"/>
              <a:t>Firefox or Chrome OS</a:t>
            </a:r>
          </a:p>
          <a:p>
            <a:r>
              <a:rPr lang="en-US" dirty="0" smtClean="0"/>
              <a:t>Windows</a:t>
            </a:r>
          </a:p>
          <a:p>
            <a:r>
              <a:rPr lang="en-US" dirty="0" smtClean="0"/>
              <a:t>OS X</a:t>
            </a:r>
            <a:endParaRPr lang="en-US" dirty="0"/>
          </a:p>
        </p:txBody>
      </p:sp>
      <p:pic>
        <p:nvPicPr>
          <p:cNvPr id="10" name="Picture 9"/>
          <p:cNvPicPr>
            <a:picLocks noChangeAspect="1"/>
          </p:cNvPicPr>
          <p:nvPr/>
        </p:nvPicPr>
        <p:blipFill>
          <a:blip r:embed="rId2"/>
          <a:stretch>
            <a:fillRect/>
          </a:stretch>
        </p:blipFill>
        <p:spPr>
          <a:xfrm>
            <a:off x="1976308" y="5285928"/>
            <a:ext cx="1049125" cy="1049125"/>
          </a:xfrm>
          <a:prstGeom prst="rect">
            <a:avLst/>
          </a:prstGeom>
        </p:spPr>
      </p:pic>
      <p:pic>
        <p:nvPicPr>
          <p:cNvPr id="11" name="Picture 10"/>
          <p:cNvPicPr>
            <a:picLocks noChangeAspect="1"/>
          </p:cNvPicPr>
          <p:nvPr/>
        </p:nvPicPr>
        <p:blipFill>
          <a:blip r:embed="rId3"/>
          <a:stretch>
            <a:fillRect/>
          </a:stretch>
        </p:blipFill>
        <p:spPr>
          <a:xfrm>
            <a:off x="6038350" y="4201634"/>
            <a:ext cx="2067786" cy="2398632"/>
          </a:xfrm>
          <a:prstGeom prst="rect">
            <a:avLst/>
          </a:prstGeom>
        </p:spPr>
      </p:pic>
    </p:spTree>
    <p:extLst>
      <p:ext uri="{BB962C8B-B14F-4D97-AF65-F5344CB8AC3E}">
        <p14:creationId xmlns:p14="http://schemas.microsoft.com/office/powerpoint/2010/main" val="39029773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Advantages</a:t>
            </a:r>
            <a:endParaRPr lang="en-US" dirty="0"/>
          </a:p>
        </p:txBody>
      </p:sp>
      <p:sp>
        <p:nvSpPr>
          <p:cNvPr id="3" name="Content Placeholder 2"/>
          <p:cNvSpPr>
            <a:spLocks noGrp="1"/>
          </p:cNvSpPr>
          <p:nvPr>
            <p:ph idx="1"/>
          </p:nvPr>
        </p:nvSpPr>
        <p:spPr>
          <a:xfrm>
            <a:off x="1043492" y="2323652"/>
            <a:ext cx="6777317" cy="4006810"/>
          </a:xfrm>
        </p:spPr>
        <p:txBody>
          <a:bodyPr>
            <a:normAutofit fontScale="92500" lnSpcReduction="20000"/>
          </a:bodyPr>
          <a:lstStyle/>
          <a:p>
            <a:r>
              <a:rPr lang="en-US" b="1" dirty="0" smtClean="0"/>
              <a:t>DIY Computers</a:t>
            </a:r>
          </a:p>
          <a:p>
            <a:pPr lvl="1"/>
            <a:r>
              <a:rPr lang="en-US" dirty="0" smtClean="0"/>
              <a:t>Best for tinkers</a:t>
            </a:r>
          </a:p>
          <a:p>
            <a:pPr lvl="1"/>
            <a:r>
              <a:rPr lang="en-US" dirty="0" smtClean="0"/>
              <a:t>Education</a:t>
            </a:r>
          </a:p>
          <a:p>
            <a:pPr lvl="1"/>
            <a:r>
              <a:rPr lang="en-US" dirty="0" smtClean="0"/>
              <a:t>Most value</a:t>
            </a:r>
          </a:p>
          <a:p>
            <a:r>
              <a:rPr lang="en-US" b="1" dirty="0" smtClean="0"/>
              <a:t>Pre-Owned</a:t>
            </a:r>
          </a:p>
          <a:p>
            <a:pPr lvl="1"/>
            <a:r>
              <a:rPr lang="en-US" dirty="0" smtClean="0"/>
              <a:t>Powerful</a:t>
            </a:r>
          </a:p>
          <a:p>
            <a:pPr lvl="1"/>
            <a:r>
              <a:rPr lang="en-US" dirty="0" smtClean="0"/>
              <a:t>Cheapest</a:t>
            </a:r>
          </a:p>
          <a:p>
            <a:pPr lvl="1"/>
            <a:r>
              <a:rPr lang="en-US" dirty="0" smtClean="0"/>
              <a:t>Low opportunity cost</a:t>
            </a:r>
          </a:p>
          <a:p>
            <a:r>
              <a:rPr lang="en-US" b="1" dirty="0" smtClean="0"/>
              <a:t>Virtual Machines</a:t>
            </a:r>
          </a:p>
          <a:p>
            <a:pPr lvl="1"/>
            <a:r>
              <a:rPr lang="en-US" dirty="0" smtClean="0"/>
              <a:t>Convenient</a:t>
            </a:r>
          </a:p>
          <a:p>
            <a:pPr lvl="1"/>
            <a:r>
              <a:rPr lang="en-US" dirty="0" smtClean="0"/>
              <a:t>Simplest</a:t>
            </a:r>
          </a:p>
          <a:p>
            <a:pPr lvl="1"/>
            <a:r>
              <a:rPr lang="en-US" dirty="0" smtClean="0"/>
              <a:t>Practical </a:t>
            </a:r>
            <a:endParaRPr lang="en-US" dirty="0"/>
          </a:p>
        </p:txBody>
      </p:sp>
    </p:spTree>
    <p:extLst>
      <p:ext uri="{BB962C8B-B14F-4D97-AF65-F5344CB8AC3E}">
        <p14:creationId xmlns:p14="http://schemas.microsoft.com/office/powerpoint/2010/main" val="18694183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Follow us on Social Media!</a:t>
            </a:r>
            <a:endParaRPr lang="en-US" b="1" dirty="0"/>
          </a:p>
        </p:txBody>
      </p:sp>
      <p:pic>
        <p:nvPicPr>
          <p:cNvPr id="5" name="Picture Placeholder 4" descr="Facebook.png"/>
          <p:cNvPicPr>
            <a:picLocks noGrp="1" noChangeAspect="1"/>
          </p:cNvPicPr>
          <p:nvPr>
            <p:ph type="pic" idx="1"/>
          </p:nvPr>
        </p:nvPicPr>
        <p:blipFill>
          <a:blip r:embed="rId2">
            <a:extLst>
              <a:ext uri="{28A0092B-C50C-407E-A947-70E740481C1C}">
                <a14:useLocalDpi xmlns:a14="http://schemas.microsoft.com/office/drawing/2010/main" val="0"/>
              </a:ext>
            </a:extLst>
          </a:blip>
          <a:srcRect t="-30894" b="-30894"/>
          <a:stretch>
            <a:fillRect/>
          </a:stretch>
        </p:blipFill>
        <p:spPr>
          <a:xfrm>
            <a:off x="1301121" y="1192773"/>
            <a:ext cx="856574" cy="1394157"/>
          </a:xfrm>
        </p:spPr>
      </p:pic>
      <p:sp>
        <p:nvSpPr>
          <p:cNvPr id="4" name="Text Placeholder 3"/>
          <p:cNvSpPr>
            <a:spLocks noGrp="1"/>
          </p:cNvSpPr>
          <p:nvPr>
            <p:ph type="body" sz="half" idx="2"/>
          </p:nvPr>
        </p:nvSpPr>
        <p:spPr/>
        <p:txBody>
          <a:bodyPr>
            <a:normAutofit lnSpcReduction="10000"/>
          </a:bodyPr>
          <a:lstStyle/>
          <a:p>
            <a:pPr algn="ctr"/>
            <a:endParaRPr lang="en-US" dirty="0" smtClean="0"/>
          </a:p>
          <a:p>
            <a:pPr algn="ctr"/>
            <a:r>
              <a:rPr lang="en-US" sz="2000" b="1" dirty="0" smtClean="0">
                <a:solidFill>
                  <a:schemeClr val="accent1"/>
                </a:solidFill>
              </a:rPr>
              <a:t>#FITC</a:t>
            </a:r>
            <a:endParaRPr lang="en-US" sz="2000" b="1" dirty="0">
              <a:solidFill>
                <a:schemeClr val="accent1"/>
              </a:solidFill>
            </a:endParaRPr>
          </a:p>
          <a:p>
            <a:pPr algn="ctr"/>
            <a:endParaRPr lang="en-US" dirty="0" smtClean="0"/>
          </a:p>
          <a:p>
            <a:pPr algn="ctr"/>
            <a:endParaRPr lang="en-US" dirty="0"/>
          </a:p>
          <a:p>
            <a:pPr algn="ctr"/>
            <a:r>
              <a:rPr lang="en-US" dirty="0" smtClean="0"/>
              <a:t>&amp; visit </a:t>
            </a:r>
            <a:r>
              <a:rPr lang="en-US" dirty="0" err="1" smtClean="0"/>
              <a:t>fitc.cci.fsu.edu</a:t>
            </a:r>
            <a:endParaRPr lang="en-US" dirty="0"/>
          </a:p>
        </p:txBody>
      </p:sp>
      <p:pic>
        <p:nvPicPr>
          <p:cNvPr id="6" name="Picture 5" descr="Instagr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1121" y="3360165"/>
            <a:ext cx="850747" cy="855851"/>
          </a:xfrm>
          <a:prstGeom prst="rect">
            <a:avLst/>
          </a:prstGeom>
        </p:spPr>
      </p:pic>
      <p:pic>
        <p:nvPicPr>
          <p:cNvPr id="7" name="Picture 6" descr="LinkedIn.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75232" y="4240674"/>
            <a:ext cx="850746" cy="855851"/>
          </a:xfrm>
          <a:prstGeom prst="rect">
            <a:avLst/>
          </a:prstGeom>
        </p:spPr>
      </p:pic>
      <p:pic>
        <p:nvPicPr>
          <p:cNvPr id="8" name="Picture 7" descr="Twitter.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75232" y="2380301"/>
            <a:ext cx="856574" cy="856574"/>
          </a:xfrm>
          <a:prstGeom prst="rect">
            <a:avLst/>
          </a:prstGeom>
        </p:spPr>
      </p:pic>
      <p:sp>
        <p:nvSpPr>
          <p:cNvPr id="9" name="TextBox 8"/>
          <p:cNvSpPr txBox="1"/>
          <p:nvPr/>
        </p:nvSpPr>
        <p:spPr>
          <a:xfrm>
            <a:off x="2216768" y="1553453"/>
            <a:ext cx="1652177" cy="369332"/>
          </a:xfrm>
          <a:prstGeom prst="rect">
            <a:avLst/>
          </a:prstGeom>
          <a:noFill/>
        </p:spPr>
        <p:txBody>
          <a:bodyPr wrap="square" rtlCol="0">
            <a:spAutoFit/>
          </a:bodyPr>
          <a:lstStyle/>
          <a:p>
            <a:r>
              <a:rPr lang="en-US" dirty="0" smtClean="0"/>
              <a:t>/</a:t>
            </a:r>
            <a:r>
              <a:rPr lang="en-US" dirty="0" err="1" smtClean="0"/>
              <a:t>FITCAlliance</a:t>
            </a:r>
            <a:endParaRPr lang="en-US" dirty="0"/>
          </a:p>
        </p:txBody>
      </p:sp>
      <p:sp>
        <p:nvSpPr>
          <p:cNvPr id="10" name="TextBox 9"/>
          <p:cNvSpPr txBox="1"/>
          <p:nvPr/>
        </p:nvSpPr>
        <p:spPr>
          <a:xfrm>
            <a:off x="1301121" y="2476238"/>
            <a:ext cx="1874111" cy="369332"/>
          </a:xfrm>
          <a:prstGeom prst="rect">
            <a:avLst/>
          </a:prstGeom>
          <a:noFill/>
        </p:spPr>
        <p:txBody>
          <a:bodyPr wrap="square" rtlCol="0">
            <a:spAutoFit/>
          </a:bodyPr>
          <a:lstStyle/>
          <a:p>
            <a:pPr algn="r"/>
            <a:r>
              <a:rPr lang="en-US" dirty="0" smtClean="0"/>
              <a:t>@</a:t>
            </a:r>
            <a:r>
              <a:rPr lang="en-US" dirty="0" err="1" smtClean="0"/>
              <a:t>FITCAlliance</a:t>
            </a:r>
            <a:endParaRPr lang="en-US" dirty="0"/>
          </a:p>
        </p:txBody>
      </p:sp>
      <p:sp>
        <p:nvSpPr>
          <p:cNvPr id="11" name="TextBox 10"/>
          <p:cNvSpPr txBox="1"/>
          <p:nvPr/>
        </p:nvSpPr>
        <p:spPr>
          <a:xfrm>
            <a:off x="2238176" y="3596442"/>
            <a:ext cx="1874111" cy="369332"/>
          </a:xfrm>
          <a:prstGeom prst="rect">
            <a:avLst/>
          </a:prstGeom>
          <a:noFill/>
        </p:spPr>
        <p:txBody>
          <a:bodyPr wrap="square" rtlCol="0">
            <a:spAutoFit/>
          </a:bodyPr>
          <a:lstStyle/>
          <a:p>
            <a:r>
              <a:rPr lang="en-US" dirty="0" smtClean="0"/>
              <a:t>@</a:t>
            </a:r>
            <a:r>
              <a:rPr lang="en-US" dirty="0" err="1" smtClean="0"/>
              <a:t>FITC_Alliance</a:t>
            </a:r>
            <a:endParaRPr lang="en-US" dirty="0"/>
          </a:p>
        </p:txBody>
      </p:sp>
      <p:sp>
        <p:nvSpPr>
          <p:cNvPr id="12" name="TextBox 11"/>
          <p:cNvSpPr txBox="1"/>
          <p:nvPr/>
        </p:nvSpPr>
        <p:spPr>
          <a:xfrm>
            <a:off x="1661932" y="4427812"/>
            <a:ext cx="1399081" cy="369332"/>
          </a:xfrm>
          <a:prstGeom prst="rect">
            <a:avLst/>
          </a:prstGeom>
          <a:noFill/>
        </p:spPr>
        <p:txBody>
          <a:bodyPr wrap="square" rtlCol="0">
            <a:spAutoFit/>
          </a:bodyPr>
          <a:lstStyle/>
          <a:p>
            <a:pPr algn="r"/>
            <a:r>
              <a:rPr lang="en-US" dirty="0" smtClean="0"/>
              <a:t>FITC Group</a:t>
            </a:r>
            <a:endParaRPr lang="en-US" dirty="0"/>
          </a:p>
        </p:txBody>
      </p:sp>
    </p:spTree>
    <p:extLst>
      <p:ext uri="{BB962C8B-B14F-4D97-AF65-F5344CB8AC3E}">
        <p14:creationId xmlns:p14="http://schemas.microsoft.com/office/powerpoint/2010/main" val="35472715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will you be doing?</a:t>
            </a:r>
            <a:endParaRPr lang="en-US" dirty="0"/>
          </a:p>
        </p:txBody>
      </p:sp>
      <p:sp>
        <p:nvSpPr>
          <p:cNvPr id="3" name="Content Placeholder 2"/>
          <p:cNvSpPr>
            <a:spLocks noGrp="1"/>
          </p:cNvSpPr>
          <p:nvPr>
            <p:ph idx="1"/>
          </p:nvPr>
        </p:nvSpPr>
        <p:spPr/>
        <p:txBody>
          <a:bodyPr/>
          <a:lstStyle/>
          <a:p>
            <a:pPr>
              <a:lnSpc>
                <a:spcPct val="150000"/>
              </a:lnSpc>
            </a:pPr>
            <a:r>
              <a:rPr lang="en-US" dirty="0" smtClean="0"/>
              <a:t>DIY Projects</a:t>
            </a:r>
          </a:p>
          <a:p>
            <a:pPr>
              <a:lnSpc>
                <a:spcPct val="150000"/>
              </a:lnSpc>
            </a:pPr>
            <a:r>
              <a:rPr lang="en-US" dirty="0" smtClean="0"/>
              <a:t>Media Streamer </a:t>
            </a:r>
          </a:p>
          <a:p>
            <a:pPr>
              <a:lnSpc>
                <a:spcPct val="150000"/>
              </a:lnSpc>
            </a:pPr>
            <a:r>
              <a:rPr lang="en-US" dirty="0" smtClean="0"/>
              <a:t>Security</a:t>
            </a:r>
          </a:p>
          <a:p>
            <a:pPr>
              <a:lnSpc>
                <a:spcPct val="150000"/>
              </a:lnSpc>
            </a:pPr>
            <a:r>
              <a:rPr lang="en-US" dirty="0" smtClean="0"/>
              <a:t>Education</a:t>
            </a:r>
            <a:endParaRPr lang="en-US" dirty="0"/>
          </a:p>
        </p:txBody>
      </p:sp>
      <p:pic>
        <p:nvPicPr>
          <p:cNvPr id="4" name="Picture 3" descr="FITC_Squar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90071" y="5782296"/>
            <a:ext cx="678094" cy="678094"/>
          </a:xfrm>
          <a:prstGeom prst="rect">
            <a:avLst/>
          </a:prstGeom>
        </p:spPr>
      </p:pic>
      <p:pic>
        <p:nvPicPr>
          <p:cNvPr id="5" name="Picture 4" descr="http://www.instructables.com/image/FXNP9DXH8RVBCHF/SQUARE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3046" y="2387991"/>
            <a:ext cx="2407025" cy="240702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MediaCent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18581" y="4387884"/>
            <a:ext cx="3770457" cy="20071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805517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Understand Your Options</a:t>
            </a:r>
            <a:endParaRPr lang="en-US" dirty="0"/>
          </a:p>
        </p:txBody>
      </p:sp>
      <p:sp>
        <p:nvSpPr>
          <p:cNvPr id="3" name="Content Placeholder 2"/>
          <p:cNvSpPr>
            <a:spLocks noGrp="1"/>
          </p:cNvSpPr>
          <p:nvPr>
            <p:ph idx="1"/>
          </p:nvPr>
        </p:nvSpPr>
        <p:spPr>
          <a:xfrm>
            <a:off x="1043492" y="2323652"/>
            <a:ext cx="6777317" cy="2021405"/>
          </a:xfrm>
        </p:spPr>
        <p:txBody>
          <a:bodyPr/>
          <a:lstStyle/>
          <a:p>
            <a:pPr>
              <a:lnSpc>
                <a:spcPct val="150000"/>
              </a:lnSpc>
            </a:pPr>
            <a:r>
              <a:rPr lang="en-US" dirty="0" smtClean="0"/>
              <a:t>DIY Computers</a:t>
            </a:r>
          </a:p>
          <a:p>
            <a:pPr>
              <a:lnSpc>
                <a:spcPct val="150000"/>
              </a:lnSpc>
            </a:pPr>
            <a:r>
              <a:rPr lang="en-US" dirty="0" smtClean="0"/>
              <a:t>Pre-Owned</a:t>
            </a:r>
          </a:p>
          <a:p>
            <a:pPr>
              <a:lnSpc>
                <a:spcPct val="150000"/>
              </a:lnSpc>
            </a:pPr>
            <a:r>
              <a:rPr lang="en-US" dirty="0" smtClean="0"/>
              <a:t>Virtual Machine</a:t>
            </a:r>
            <a:endParaRPr lang="en-US" dirty="0" smtClean="0"/>
          </a:p>
        </p:txBody>
      </p:sp>
      <p:pic>
        <p:nvPicPr>
          <p:cNvPr id="4" name="Picture 3" descr="FITC_Squar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90071" y="5782296"/>
            <a:ext cx="678094" cy="678094"/>
          </a:xfrm>
          <a:prstGeom prst="rect">
            <a:avLst/>
          </a:prstGeom>
        </p:spPr>
      </p:pic>
      <p:pic>
        <p:nvPicPr>
          <p:cNvPr id="7" name="Picture 6" descr="http://ic.tweakimg.net/ext/i/1277906581.jpe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689078" y="4345057"/>
            <a:ext cx="3507097" cy="194985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http://i.kinja-img.com/gawker-media/image/upload/s--FHmUOPXB--/c_fit,fl_progressive,q_80,w_636/18ixp0bsu8p0ijpg.jp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4956783" y="2323652"/>
            <a:ext cx="2864026" cy="2211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364623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r>
              <a:rPr lang="en-US" dirty="0" smtClean="0"/>
              <a:t>DIY Computers</a:t>
            </a:r>
            <a:endParaRPr lang="en-US" dirty="0"/>
          </a:p>
        </p:txBody>
      </p:sp>
      <p:sp>
        <p:nvSpPr>
          <p:cNvPr id="4" name="Text Placeholder 3"/>
          <p:cNvSpPr>
            <a:spLocks noGrp="1"/>
          </p:cNvSpPr>
          <p:nvPr>
            <p:ph type="body" sz="half" idx="2"/>
          </p:nvPr>
        </p:nvSpPr>
        <p:spPr/>
        <p:txBody>
          <a:bodyPr/>
          <a:lstStyle/>
          <a:p>
            <a:endParaRPr lang="en-US"/>
          </a:p>
        </p:txBody>
      </p:sp>
      <p:pic>
        <p:nvPicPr>
          <p:cNvPr id="5" name="Picture 4" descr="LinkIt ONE VS Edison VS Raspberry Pi VS Beaglebone Black"/>
          <p:cNvPicPr>
            <a:picLocks noGrp="1" noChangeAspect="1" noChangeArrowheads="1"/>
          </p:cNvPicPr>
          <p:nvPr/>
        </p:nvPicPr>
        <p:blipFill>
          <a:blip r:embed="rId3" cstate="email">
            <a:extLst>
              <a:ext uri="{28A0092B-C50C-407E-A947-70E740481C1C}">
                <a14:useLocalDpi xmlns:a14="http://schemas.microsoft.com/office/drawing/2010/main" val="0"/>
              </a:ext>
            </a:extLst>
          </a:blip>
          <a:srcRect l="12464" r="12464"/>
          <a:stretch>
            <a:fillRect/>
          </a:stretch>
        </p:blipFill>
        <p:spPr bwMode="auto">
          <a:xfrm>
            <a:off x="1145895" y="1743624"/>
            <a:ext cx="3091018" cy="3091018"/>
          </a:xfrm>
          <a:prstGeom prst="rect">
            <a:avLst/>
          </a:prstGeom>
          <a:noFill/>
          <a:ln w="28575">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43230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Inside the </a:t>
            </a:r>
            <a:r>
              <a:rPr lang="en-US" dirty="0" err="1" smtClean="0"/>
              <a:t>MicroPc</a:t>
            </a:r>
            <a:endParaRPr lang="en-US" dirty="0"/>
          </a:p>
        </p:txBody>
      </p:sp>
      <p:sp>
        <p:nvSpPr>
          <p:cNvPr id="3" name="Content Placeholder 2"/>
          <p:cNvSpPr>
            <a:spLocks noGrp="1"/>
          </p:cNvSpPr>
          <p:nvPr>
            <p:ph idx="1"/>
          </p:nvPr>
        </p:nvSpPr>
        <p:spPr>
          <a:xfrm>
            <a:off x="1043492" y="2323652"/>
            <a:ext cx="6777317" cy="2021405"/>
          </a:xfrm>
        </p:spPr>
        <p:txBody>
          <a:bodyPr/>
          <a:lstStyle/>
          <a:p>
            <a:pPr>
              <a:lnSpc>
                <a:spcPct val="150000"/>
              </a:lnSpc>
            </a:pPr>
            <a:r>
              <a:rPr lang="en-US" b="1" dirty="0" smtClean="0"/>
              <a:t>CPUs</a:t>
            </a:r>
          </a:p>
          <a:p>
            <a:pPr lvl="1">
              <a:lnSpc>
                <a:spcPct val="150000"/>
              </a:lnSpc>
            </a:pPr>
            <a:r>
              <a:rPr lang="en-US" dirty="0" smtClean="0"/>
              <a:t>ARM Processors</a:t>
            </a:r>
          </a:p>
          <a:p>
            <a:pPr lvl="1">
              <a:lnSpc>
                <a:spcPct val="150000"/>
              </a:lnSpc>
            </a:pPr>
            <a:r>
              <a:rPr lang="en-US" dirty="0" smtClean="0"/>
              <a:t>ATOM Processors</a:t>
            </a:r>
            <a:endParaRPr lang="en-US" dirty="0" smtClean="0"/>
          </a:p>
        </p:txBody>
      </p:sp>
      <p:pic>
        <p:nvPicPr>
          <p:cNvPr id="4" name="Picture 3" descr="FITC_Squar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90071" y="5782296"/>
            <a:ext cx="678094" cy="678094"/>
          </a:xfrm>
          <a:prstGeom prst="rect">
            <a:avLst/>
          </a:prstGeom>
        </p:spPr>
      </p:pic>
      <p:pic>
        <p:nvPicPr>
          <p:cNvPr id="9" name="Picture 8" descr="http://www.v3.co.uk/IMG/431/243431/arm-chip.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370678" y="2323652"/>
            <a:ext cx="2519393" cy="256419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http://download.intel.com/pressroom/kits/atom/z6xx/images/IntelAtomProcessorZ6xx_PlatformControllerHub.jp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2236772" y="4048072"/>
            <a:ext cx="3268542" cy="24123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735941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DIY Computers</a:t>
            </a:r>
            <a:endParaRPr lang="en-US" dirty="0"/>
          </a:p>
        </p:txBody>
      </p:sp>
      <p:sp>
        <p:nvSpPr>
          <p:cNvPr id="3" name="Content Placeholder 2"/>
          <p:cNvSpPr>
            <a:spLocks noGrp="1"/>
          </p:cNvSpPr>
          <p:nvPr>
            <p:ph sz="quarter" idx="13"/>
          </p:nvPr>
        </p:nvSpPr>
        <p:spPr>
          <a:xfrm>
            <a:off x="616292" y="2313432"/>
            <a:ext cx="3845980" cy="3493008"/>
          </a:xfrm>
        </p:spPr>
        <p:txBody>
          <a:bodyPr/>
          <a:lstStyle/>
          <a:p>
            <a:r>
              <a:rPr lang="en-US" b="1" dirty="0" err="1" smtClean="0"/>
              <a:t>BeagleBone</a:t>
            </a:r>
            <a:r>
              <a:rPr lang="en-US" b="1" dirty="0" smtClean="0"/>
              <a:t> Black - $49</a:t>
            </a:r>
          </a:p>
          <a:p>
            <a:pPr lvl="1"/>
            <a:r>
              <a:rPr lang="en-US" dirty="0" smtClean="0"/>
              <a:t>Most powerful ARM Processor</a:t>
            </a:r>
          </a:p>
          <a:p>
            <a:pPr lvl="1"/>
            <a:r>
              <a:rPr lang="en-US" dirty="0" smtClean="0"/>
              <a:t>Best for hardware expandability</a:t>
            </a:r>
          </a:p>
          <a:p>
            <a:pPr lvl="2"/>
            <a:r>
              <a:rPr lang="en-US" dirty="0" smtClean="0"/>
              <a:t>Click Boards</a:t>
            </a:r>
            <a:endParaRPr lang="en-US" dirty="0"/>
          </a:p>
        </p:txBody>
      </p:sp>
      <p:sp>
        <p:nvSpPr>
          <p:cNvPr id="4" name="Content Placeholder 3"/>
          <p:cNvSpPr>
            <a:spLocks noGrp="1"/>
          </p:cNvSpPr>
          <p:nvPr>
            <p:ph sz="quarter" idx="14"/>
          </p:nvPr>
        </p:nvSpPr>
        <p:spPr>
          <a:xfrm>
            <a:off x="4645151" y="2313431"/>
            <a:ext cx="3923013" cy="3493008"/>
          </a:xfrm>
        </p:spPr>
        <p:txBody>
          <a:bodyPr/>
          <a:lstStyle/>
          <a:p>
            <a:r>
              <a:rPr lang="en-US" b="1" dirty="0" smtClean="0"/>
              <a:t>Raspberry Pi (b+) - $35</a:t>
            </a:r>
          </a:p>
          <a:p>
            <a:pPr lvl="1"/>
            <a:r>
              <a:rPr lang="en-US" dirty="0" smtClean="0"/>
              <a:t>Biggest commercial support</a:t>
            </a:r>
          </a:p>
          <a:p>
            <a:pPr lvl="1"/>
            <a:r>
              <a:rPr lang="en-US" dirty="0" smtClean="0"/>
              <a:t>Best for beginners</a:t>
            </a:r>
            <a:endParaRPr lang="en-US" dirty="0"/>
          </a:p>
        </p:txBody>
      </p:sp>
      <p:pic>
        <p:nvPicPr>
          <p:cNvPr id="5" name="Picture 4" descr="FITC_Squar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90071" y="5782296"/>
            <a:ext cx="678094" cy="678094"/>
          </a:xfrm>
          <a:prstGeom prst="rect">
            <a:avLst/>
          </a:prstGeom>
        </p:spPr>
      </p:pic>
      <p:pic>
        <p:nvPicPr>
          <p:cNvPr id="6" name="Picture 5" descr="http://files.linuxgizmos.com/beaglebone-black-front.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401018" y="4875477"/>
            <a:ext cx="2479523" cy="158491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regmedia.co.uk/2014/07/14/raspberry_pi_b_plu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97607" y="4875476"/>
            <a:ext cx="2792464" cy="1584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070671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Alternative DIY Computers</a:t>
            </a:r>
            <a:endParaRPr lang="en-US" dirty="0"/>
          </a:p>
        </p:txBody>
      </p:sp>
      <p:sp>
        <p:nvSpPr>
          <p:cNvPr id="3" name="Content Placeholder 2"/>
          <p:cNvSpPr>
            <a:spLocks noGrp="1"/>
          </p:cNvSpPr>
          <p:nvPr>
            <p:ph sz="quarter" idx="13"/>
          </p:nvPr>
        </p:nvSpPr>
        <p:spPr>
          <a:xfrm>
            <a:off x="616292" y="2313432"/>
            <a:ext cx="3845980" cy="3493008"/>
          </a:xfrm>
        </p:spPr>
        <p:txBody>
          <a:bodyPr/>
          <a:lstStyle/>
          <a:p>
            <a:r>
              <a:rPr lang="en-US" b="1" dirty="0" smtClean="0"/>
              <a:t>UDOO (basic) - $99</a:t>
            </a:r>
          </a:p>
          <a:p>
            <a:pPr lvl="1"/>
            <a:r>
              <a:rPr lang="en-US" dirty="0" smtClean="0"/>
              <a:t>Supports </a:t>
            </a:r>
            <a:r>
              <a:rPr lang="en-US" dirty="0" err="1" smtClean="0"/>
              <a:t>Arduino</a:t>
            </a:r>
            <a:r>
              <a:rPr lang="en-US" dirty="0" smtClean="0"/>
              <a:t> Natively*</a:t>
            </a:r>
          </a:p>
          <a:p>
            <a:pPr lvl="1"/>
            <a:r>
              <a:rPr lang="en-US" dirty="0" smtClean="0"/>
              <a:t>More GPIO</a:t>
            </a:r>
            <a:endParaRPr lang="en-US" dirty="0"/>
          </a:p>
        </p:txBody>
      </p:sp>
      <p:sp>
        <p:nvSpPr>
          <p:cNvPr id="4" name="Content Placeholder 3"/>
          <p:cNvSpPr>
            <a:spLocks noGrp="1"/>
          </p:cNvSpPr>
          <p:nvPr>
            <p:ph sz="quarter" idx="14"/>
          </p:nvPr>
        </p:nvSpPr>
        <p:spPr>
          <a:xfrm>
            <a:off x="4645151" y="2313431"/>
            <a:ext cx="3923013" cy="3493008"/>
          </a:xfrm>
        </p:spPr>
        <p:txBody>
          <a:bodyPr/>
          <a:lstStyle/>
          <a:p>
            <a:r>
              <a:rPr lang="en-US" b="1" dirty="0" smtClean="0"/>
              <a:t>Banana Pi (b+) ~ $45</a:t>
            </a:r>
          </a:p>
          <a:p>
            <a:pPr lvl="1"/>
            <a:r>
              <a:rPr lang="en-US" dirty="0" smtClean="0"/>
              <a:t>Faster than Raspberry Pi</a:t>
            </a:r>
          </a:p>
          <a:p>
            <a:pPr lvl="1"/>
            <a:r>
              <a:rPr lang="en-US" dirty="0" smtClean="0"/>
              <a:t>Hardware improvements</a:t>
            </a:r>
            <a:endParaRPr lang="en-US" dirty="0"/>
          </a:p>
        </p:txBody>
      </p:sp>
      <p:pic>
        <p:nvPicPr>
          <p:cNvPr id="5" name="Picture 4" descr="FITC_Squar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90071" y="5782296"/>
            <a:ext cx="678094" cy="678094"/>
          </a:xfrm>
          <a:prstGeom prst="rect">
            <a:avLst/>
          </a:prstGeom>
        </p:spPr>
      </p:pic>
      <p:pic>
        <p:nvPicPr>
          <p:cNvPr id="8" name="Picture 7" descr="http://shop.udoo.org/media/catalog/product/cache/1/image/9df78eab33525d08d6e5fb8d27136e95/1/_/1.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099235" y="4075331"/>
            <a:ext cx="3180078" cy="238505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http://liliputing.com/wp-content/uploads/2014/04/banana-pi_05.jp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5113229" y="4313677"/>
            <a:ext cx="2776842" cy="21467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959963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Keyboard</a:t>
            </a:r>
          </a:p>
          <a:p>
            <a:r>
              <a:rPr lang="en-US" dirty="0" smtClean="0"/>
              <a:t>Storage (SD Card)</a:t>
            </a:r>
          </a:p>
          <a:p>
            <a:r>
              <a:rPr lang="en-US" dirty="0" smtClean="0"/>
              <a:t>Mouse</a:t>
            </a:r>
          </a:p>
          <a:p>
            <a:r>
              <a:rPr lang="en-US" dirty="0" smtClean="0"/>
              <a:t>Monitor</a:t>
            </a:r>
          </a:p>
          <a:p>
            <a:r>
              <a:rPr lang="en-US" dirty="0" smtClean="0"/>
              <a:t>USB cable</a:t>
            </a:r>
            <a:endParaRPr lang="en-US" dirty="0"/>
          </a:p>
        </p:txBody>
      </p:sp>
      <p:sp>
        <p:nvSpPr>
          <p:cNvPr id="3" name="Title 2"/>
          <p:cNvSpPr>
            <a:spLocks noGrp="1"/>
          </p:cNvSpPr>
          <p:nvPr>
            <p:ph type="title"/>
          </p:nvPr>
        </p:nvSpPr>
        <p:spPr/>
        <p:txBody>
          <a:bodyPr/>
          <a:lstStyle/>
          <a:p>
            <a:r>
              <a:rPr lang="en-US" dirty="0" smtClean="0"/>
              <a:t>Additional Expenses</a:t>
            </a:r>
            <a:endParaRPr lang="en-US" dirty="0"/>
          </a:p>
        </p:txBody>
      </p:sp>
      <p:sp>
        <p:nvSpPr>
          <p:cNvPr id="4" name="Text Placeholder 3"/>
          <p:cNvSpPr>
            <a:spLocks noGrp="1"/>
          </p:cNvSpPr>
          <p:nvPr>
            <p:ph type="body" sz="half" idx="2"/>
          </p:nvPr>
        </p:nvSpPr>
        <p:spPr/>
        <p:txBody>
          <a:bodyPr>
            <a:normAutofit/>
          </a:bodyPr>
          <a:lstStyle/>
          <a:p>
            <a:r>
              <a:rPr lang="en-US" sz="2400" b="1" dirty="0" smtClean="0"/>
              <a:t>Hardware</a:t>
            </a:r>
            <a:endParaRPr lang="en-US" sz="2400" b="1" dirty="0"/>
          </a:p>
        </p:txBody>
      </p:sp>
      <p:pic>
        <p:nvPicPr>
          <p:cNvPr id="5" name="Picture 4" descr="http://ecx.images-amazon.com/images/I/71f0aXTwI6L._SL1500_.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145894" y="4432693"/>
            <a:ext cx="2001581" cy="150785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http://www.quietpc.com/images/products/tm-230-led-large.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570639" y="3356895"/>
            <a:ext cx="1665695" cy="156019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mobymarket.com/ebay/data%20cable/micro%20cable.JP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2984631" y="1774022"/>
            <a:ext cx="1317718" cy="8784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57680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Pre-Owned </a:t>
            </a:r>
            <a:endParaRPr lang="en-US" dirty="0"/>
          </a:p>
        </p:txBody>
      </p:sp>
      <p:sp>
        <p:nvSpPr>
          <p:cNvPr id="3" name="Text Placeholder 2"/>
          <p:cNvSpPr>
            <a:spLocks noGrp="1"/>
          </p:cNvSpPr>
          <p:nvPr>
            <p:ph type="body" idx="1"/>
          </p:nvPr>
        </p:nvSpPr>
        <p:spPr/>
        <p:txBody>
          <a:bodyPr/>
          <a:lstStyle/>
          <a:p>
            <a:endParaRPr lang="en-US"/>
          </a:p>
        </p:txBody>
      </p:sp>
      <p:pic>
        <p:nvPicPr>
          <p:cNvPr id="4" name="Picture 3" descr="http://jeffberezny.com/wp-content/uploads/2013/12/used-car-dealership-resized-600.jpg.pn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521010" y="4189165"/>
            <a:ext cx="3959581" cy="230315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14492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mbassador Presentation">
  <a:themeElements>
    <a:clrScheme name="Custom 2">
      <a:dk1>
        <a:srgbClr val="000000"/>
      </a:dk1>
      <a:lt1>
        <a:sysClr val="window" lastClr="FFFFFF"/>
      </a:lt1>
      <a:dk2>
        <a:srgbClr val="5795B3"/>
      </a:dk2>
      <a:lt2>
        <a:srgbClr val="402449"/>
      </a:lt2>
      <a:accent1>
        <a:srgbClr val="402449"/>
      </a:accent1>
      <a:accent2>
        <a:srgbClr val="5795B3"/>
      </a:accent2>
      <a:accent3>
        <a:srgbClr val="9E9F9F"/>
      </a:accent3>
      <a:accent4>
        <a:srgbClr val="FFFFFF"/>
      </a:accent4>
      <a:accent5>
        <a:srgbClr val="9E9F9F"/>
      </a:accent5>
      <a:accent6>
        <a:srgbClr val="402449"/>
      </a:accent6>
      <a:hlink>
        <a:srgbClr val="5896B4"/>
      </a:hlink>
      <a:folHlink>
        <a:srgbClr val="4C4F3F"/>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Ambassador Presentation.potm</Template>
  <TotalTime>45</TotalTime>
  <Words>659</Words>
  <Application>Microsoft Macintosh PowerPoint</Application>
  <PresentationFormat>On-screen Show (4:3)</PresentationFormat>
  <Paragraphs>142</Paragraphs>
  <Slides>17</Slides>
  <Notes>6</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Ambassador Presentation</vt:lpstr>
      <vt:lpstr>Computers Under $100</vt:lpstr>
      <vt:lpstr>What will you be doing?</vt:lpstr>
      <vt:lpstr>Understand Your Options</vt:lpstr>
      <vt:lpstr>DIY Computers</vt:lpstr>
      <vt:lpstr>Inside the MicroPc</vt:lpstr>
      <vt:lpstr>DIY Computers</vt:lpstr>
      <vt:lpstr>Alternative DIY Computers</vt:lpstr>
      <vt:lpstr>Additional Expenses</vt:lpstr>
      <vt:lpstr>Pre-Owned </vt:lpstr>
      <vt:lpstr>Pre-Owned </vt:lpstr>
      <vt:lpstr>Pre-Owned Resources </vt:lpstr>
      <vt:lpstr>Tips buying pre-owned</vt:lpstr>
      <vt:lpstr>Virtual Machines</vt:lpstr>
      <vt:lpstr>Advantages </vt:lpstr>
      <vt:lpstr>What You Need</vt:lpstr>
      <vt:lpstr>Summary of Advantages</vt:lpstr>
      <vt:lpstr>Follow us on Social Media!</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Chelsea Thorn</dc:creator>
  <cp:lastModifiedBy>Chelsea Thorn</cp:lastModifiedBy>
  <cp:revision>5</cp:revision>
  <dcterms:created xsi:type="dcterms:W3CDTF">2015-03-17T16:58:24Z</dcterms:created>
  <dcterms:modified xsi:type="dcterms:W3CDTF">2015-03-23T18:51:49Z</dcterms:modified>
</cp:coreProperties>
</file>