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104" d="100"/>
          <a:sy n="104" d="100"/>
        </p:scale>
        <p:origin x="-2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50181-22ED-4F83-ACD3-FABD75782BD1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ED7C7-E2BA-47DB-9ED8-42E1C4973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69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student ambassadors role, majors we focus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D7C7-E2BA-47DB-9ED8-42E1C4973B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017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Talk about personal transition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D7C7-E2BA-47DB-9ED8-42E1C4973B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0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mention business coursework and electives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D7C7-E2BA-47DB-9ED8-42E1C4973B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973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Exit from PowerPoint to show project in Access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D7C7-E2BA-47DB-9ED8-42E1C4973B4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31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ED7C7-E2BA-47DB-9ED8-42E1C4973B4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46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CF2FF83-F361-4D22-A69D-7C3AAA2A5006}" type="datetimeFigureOut">
              <a:rPr lang="en-US" smtClean="0"/>
              <a:t>3/17/15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E80F5D35-F7C1-4115-A479-7C9D56F0AC4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709574" y="1442777"/>
            <a:ext cx="5182084" cy="1706571"/>
          </a:xfrm>
        </p:spPr>
        <p:txBody>
          <a:bodyPr/>
          <a:lstStyle/>
          <a:p>
            <a:pPr algn="ctr"/>
            <a:r>
              <a:rPr lang="en-US" sz="6000" dirty="0" smtClean="0"/>
              <a:t>Making your own path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519248" y="2857462"/>
            <a:ext cx="6511131" cy="329259"/>
          </a:xfrm>
        </p:spPr>
        <p:txBody>
          <a:bodyPr>
            <a:noAutofit/>
          </a:bodyPr>
          <a:lstStyle/>
          <a:p>
            <a:pPr algn="ctr"/>
            <a:r>
              <a:rPr lang="en-US" sz="2500" dirty="0" smtClean="0"/>
              <a:t>By: Lauren Lewis</a:t>
            </a:r>
            <a:endParaRPr lang="en-US" sz="2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430" y="4834699"/>
            <a:ext cx="6349206" cy="143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09600" y="228600"/>
            <a:ext cx="5181600" cy="609600"/>
          </a:xfrm>
        </p:spPr>
        <p:txBody>
          <a:bodyPr/>
          <a:lstStyle/>
          <a:p>
            <a:pPr algn="ctr"/>
            <a:r>
              <a:rPr lang="en-US" sz="4000" dirty="0" smtClean="0"/>
              <a:t>Questions?</a:t>
            </a:r>
            <a:endParaRPr lang="en-US" sz="4000" dirty="0"/>
          </a:p>
        </p:txBody>
      </p:sp>
      <p:pic>
        <p:nvPicPr>
          <p:cNvPr id="7170" name="Picture 2" descr="http://static1.squarespace.com/static/51b3dc8ee4b051b96ceb10de/t/53bed040e4b0bbf5aa443842/1405014080723/baymax-speaks-in-big-hero-6-teas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0" y="990600"/>
            <a:ext cx="7258050" cy="399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Placeholder 4" descr="Faceboo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894" b="-30894"/>
          <a:stretch>
            <a:fillRect/>
          </a:stretch>
        </p:blipFill>
        <p:spPr>
          <a:xfrm>
            <a:off x="5494634" y="782320"/>
            <a:ext cx="856574" cy="1394157"/>
          </a:xfrm>
          <a:prstGeom prst="rect">
            <a:avLst/>
          </a:prstGeom>
        </p:spPr>
      </p:pic>
      <p:pic>
        <p:nvPicPr>
          <p:cNvPr id="5" name="Picture 4" descr="Instagram-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4634" y="2949712"/>
            <a:ext cx="850747" cy="855851"/>
          </a:xfrm>
          <a:prstGeom prst="rect">
            <a:avLst/>
          </a:prstGeom>
        </p:spPr>
      </p:pic>
      <p:pic>
        <p:nvPicPr>
          <p:cNvPr id="6" name="Picture 5" descr="LinkedIn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45" y="3830221"/>
            <a:ext cx="850746" cy="855851"/>
          </a:xfrm>
          <a:prstGeom prst="rect">
            <a:avLst/>
          </a:prstGeom>
        </p:spPr>
      </p:pic>
      <p:pic>
        <p:nvPicPr>
          <p:cNvPr id="7" name="Picture 6" descr="Twitter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745" y="1969848"/>
            <a:ext cx="856574" cy="8565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10281" y="1143000"/>
            <a:ext cx="1652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/</a:t>
            </a:r>
            <a:r>
              <a:rPr lang="en-US" dirty="0" err="1" smtClean="0"/>
              <a:t>FITCAlliance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4634" y="2065785"/>
            <a:ext cx="187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@</a:t>
            </a:r>
            <a:r>
              <a:rPr lang="en-US" dirty="0" err="1" smtClean="0"/>
              <a:t>FITCAlliance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431689" y="3185989"/>
            <a:ext cx="1874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@</a:t>
            </a:r>
            <a:r>
              <a:rPr lang="en-US" dirty="0" err="1" smtClean="0"/>
              <a:t>FITC_Alliance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55445" y="4017359"/>
            <a:ext cx="139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FITC Group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267200" y="304800"/>
            <a:ext cx="5181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smtClean="0"/>
              <a:t>Follow FITC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2678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659" y="152400"/>
            <a:ext cx="8839200" cy="548640"/>
          </a:xfrm>
        </p:spPr>
        <p:txBody>
          <a:bodyPr/>
          <a:lstStyle/>
          <a:p>
            <a:pPr algn="ctr"/>
            <a:r>
              <a:rPr lang="en-US" sz="4000" dirty="0" smtClean="0"/>
              <a:t>What is the </a:t>
            </a:r>
            <a:r>
              <a:rPr lang="en-US" sz="4000" dirty="0" err="1" smtClean="0"/>
              <a:t>Fitc</a:t>
            </a:r>
            <a:r>
              <a:rPr lang="en-US" sz="4000" dirty="0" smtClean="0"/>
              <a:t> alliance?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89" y="838200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en-US" sz="2000" b="0" dirty="0"/>
              <a:t>The Florida IT Career Alliance was established to help recruit, retain and employ Florida’s next generation technology workforce</a:t>
            </a:r>
            <a:endParaRPr lang="en-US" sz="2000" dirty="0"/>
          </a:p>
        </p:txBody>
      </p:sp>
      <p:pic>
        <p:nvPicPr>
          <p:cNvPr id="2050" name="Picture 2" descr="http://fitc.sitemgr.cci.fsu.edu/files/2014/05/famu_fs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160" y="5174673"/>
            <a:ext cx="3886200" cy="15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itc.sitemgr.cci.fsu.edu/files/2014/09/ambassador-bann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78980"/>
            <a:ext cx="7739615" cy="3379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79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030" y="312738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/>
              <a:t>A little bit about me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957" y="1008656"/>
            <a:ext cx="7520940" cy="3579849"/>
          </a:xfrm>
        </p:spPr>
        <p:txBody>
          <a:bodyPr/>
          <a:lstStyle/>
          <a:p>
            <a:r>
              <a:rPr lang="en-US" sz="2400" b="0" dirty="0" smtClean="0"/>
              <a:t>Name: Lauren Lewis</a:t>
            </a:r>
          </a:p>
          <a:p>
            <a:r>
              <a:rPr lang="en-US" sz="2400" b="0" dirty="0" smtClean="0"/>
              <a:t>School: Florida State University </a:t>
            </a:r>
          </a:p>
          <a:p>
            <a:r>
              <a:rPr lang="en-US" sz="2400" b="0" dirty="0" smtClean="0"/>
              <a:t>Year: Senior</a:t>
            </a:r>
          </a:p>
          <a:p>
            <a:r>
              <a:rPr lang="en-US" sz="2400" b="0" dirty="0" smtClean="0"/>
              <a:t>Major: Management Information Systems &amp; Finance</a:t>
            </a:r>
          </a:p>
          <a:p>
            <a:r>
              <a:rPr lang="en-US" sz="2400" b="0" dirty="0" smtClean="0"/>
              <a:t>Minor:  Computer Science &amp; Mathematics</a:t>
            </a:r>
          </a:p>
          <a:p>
            <a:endParaRPr lang="en-US" dirty="0"/>
          </a:p>
        </p:txBody>
      </p:sp>
      <p:pic>
        <p:nvPicPr>
          <p:cNvPr id="1026" name="Picture 2" descr="http://gameonmi.com/wordpress/wp-content/uploads/2014/09/volleyball-car-stick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62406"/>
            <a:ext cx="1268355" cy="1273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png;base64,iVBORw0KGgoAAAANSUhEUgAAAPkAAADLCAMAAACbI8UEAAAAjVBMVEUAAAD///8zMzOAgICBgYF8fHx5eXmEhIT5+fl3d3fl5eWfn5/6+vr19fXv7+8tLS3c3NzIyMjBwcHr6+usrKzg4ODR0dHX19c3NzdMTEwlJSWNjY0qKipTU1O3t7eUlJQWFhYhISFsbGyRkZFFRUVeXl5nZ2cTExNQUFCcnJyoqKhcXFyysrILCws+Pj7UqRkwAAAOz0lEQVR4nO2d57qiOhSGd6SEroCAitJhbxW5/8s7AWw0iUrRObw/Zp4ZFflIWy3x52diYmJiYmJiYmJiYmLiawl9Rc5RDpE79t0MxcaURUNX9hmxbnAikG1vNvZt9c4pVoVDcP8/84A9cEDV4b/d9ntBg7UveJYBjDgc+HYGw+VE87fpxVNykCTpcHQGvKGhCCUjefyO3V4D2mE1zO0MxxrIGO+a+RowyH9qwptjCUecPAVI9j/U8MYC/72/qNcrUX/3Migm0zLGizg7WdQip6ebGRTt8Own/pYMZ/ZxK8MyB+vnP+TuVcZuXAa/BHvxkoKNL3BU1/cyLLry6id5Sfzque515T8bSzReGCqfwhvKf34CHbzz8XF5S/nPz3HB1Hs6n4+OacA1sgey08WNDI6pbt+8gqOAp02CT2ANdm9fg5K0b3TgAfH+NTbyNzZ7/ITD0gwrSu/3nYGhn/NYmpjJgO3iOkOiWd1cxxOML/PdIdh0c6GAE76rx7ti3Pyis35mLPBg+fbtDAnNNDVVYgAAmD3+pY7a4qsidape//87DWQ86BNlHEM6dnNTg7ADta62DS5wT3R5COyu7msAeLEq7SSDG4yHf7FI/Cb/Tar090QFBZ6w0Wac0dFqMQBHwS/+ByWmcsWFeJWuPdHjZeZ77Pg9KORRD5lYyXM94yq9ZkQ0woMnhsfIKGJw7aKzXO7C3c62J+XW43n8y0HwNQELVxLV8+p1XsyWq/kMsd3fpCv4qXT4Pa1uXhZuM1dpurOcTSjdljf8aOtOJHu7126BWaP+bPLerXmb2YXNn35rdvwge6h+SUB+lbWsscj0GcF2dmO+tW7S8eN2x2esgFHhruqW7nxWwPGY64sqtkO2/pZpzj2b6Yy5nZXZRourdAk7BAFfSdqNgJsPcTVyK8KR9NVdj8de3njpG6y54DyO19UWzyc6XrhKb6uruWK8G84fADofycvZvF44anb2Jl3EHOwr0W9/06ice7oInSbdWY+/2bIAM3oXfHhg8ixJjRp6+pn5anln0M2xLh1LnxyloXItevJYOOLXvEmX8Aw6Wev57t/gcJ6xk8Yhftfj75Y3gFUtM2M+NSx58cbsR0P8TnpwZ8tiDfYQ0H1reImIOVtmm3bVGe7xLlwj4YQg/A6ylt1j5iuVHmD09IyNV4hTiRgJyV9D+rjsy6Wn83Ns4RQogROT5tQPqyHb5YuZ5NfZq3UUvLYLi6D1i+ac8VHSo/OtR3hzW7qeK1XhAAjty1vyUaVEf1ebpNliLQpfa3XCEe0JqLn4Qa1+SyVw7SbMrBiWKqO3+mQ7Sf+UDTH3uQTRax/pji00Cscx6H458UNMeO/+xhmztcPzD3Rj9fhTDKx3C7E6ISzeuFWOQBWHuKvXiFV1WdavXafdoPOYj3BfZouiDD1oHuybsDK3CcaeyoHKefw35uGvIGf4AzKtJ6KkRftrMmA3kVoWDmKKIjJIioZnv11oH8gHoON5tz1yig6luVqC9dI3PlPWLfJ0rpug4wP64zIW2lftQBrdgTl5lMmVBO1rxvp8dqg0uMCfG5wgFMtM/7pEa9rrvh0F8M4A+h4QQgqWxjqapcrat1u5rBs1LXvWTcVx3vjwMh4wli4ajFxN40J053JpkeZ2xXluGxoV3UD0Ly1OkOal019fPbQaayu9i5rTN4iQdDYuqSo66pudCKpwkKhg3+YCrv2r43HteDeVTvMlbQJxa3XHrMxtKQu2qhzem4TtLsxOxfBz+uMUph3eL5vj8TYf7PNVg922oKvKifsVn2mPsv8qIB7ThzlCkqCosn2mZLHI+bzWJ0VoVFU4XZwsFaf1u0kGw7Pvj4Qm0V2Xp28N2XObv/LEf6VunNOlx4cTodOBP2Kzb6lUejnUIrFO1OSMI/hqo1PlqRJg1EyQo65vLpvOc2Z5sJeNnLQnLAkWQZMGV21zqmrvYGztWcnP1B11zSmd4im7RmpR9564tDS95zOxFHXX9n7NR/7av52WxPGS7KddKp1+LH0Biz2cYu0DwrwucGbdpzBWLmQcj5hqDgiybqTeCydLnXt/flCaf34idO3ncGLSoSaMV0e1Suc5qiakfEaoCL+aOKr5SDmQMZxSlwfKqX+R9Wy8dJ5rDLWVJ3Py7o3iWXnDaBFwZm9HxlkK+sHJ5jmzfimTzFKTF3qHnStvWgXxRrGNW4vQAyGJ7DlY45ohr7vU5HTBuouzV8umzA28sGPIyKP1+HU22OtM1ph61ObL7FWqxo/PwSwI3C6eqSTvlhmZTfFV/2xZttnM+wkht2VrH1kGbtBxo2lOn/Iesc3sObvikxtl5+wuEHHpENSy/KkL+HE3Q3X6E/eYk5e2ul+ephe53jtH5dbfLaqy0BXh8E3zX0N3+hPXwi71W8nSPCf4qTTCsO9afa+rCN2kLw+lQbn+TE7pNOb2n7/UnqNLgxZ1d/JgmPf2DEVBkiTPDc5bNuXXBa6ATDy1gS2QRjykJ8nmudKoXdJQsWvc8vwhsLa1p8iaVKugUPC5IhkKjJlyzeY5vpBXYWy2LgSV9/SllvZ5tpqIATxyaJ7MqVgNOyYHwc3mOVgsBZLJmhhUjm+kNh5bMV+ZJU3AZwONG2HUqvgsPgeLVpm49FmaLjrll+ku+6O8oAsHNDvQT8ebDmIfirBJ0nmOKOUhBElX4gPPmwhI0NljqFvociSTQsKfH7Vbadw0RIJanWDrrRNJUiVOMwx9uTzsIcxCVDTNFpWLfir8lcr+ZSdHX7yO49Xbc3UwmraQlYIRIKL1H75WHuKMvdfNqc9D4KGjOQ9GL8aUtdFrhDPpzd7nA2TU059cyO/g1S5VvEQen2t0P5tbHE185OsJlEgcv5wmT8E0emFNLZ6aN29kjhL1A87c+82kmzXmWTNLliDfOhP3l/uEfT8Om81zT0iP09Xsve7KjT7FZWR+K92YXiwhpRar9+YGPe5DDuAKMuf0UR7ihorsFxi9G0r8kDb/+VmljjnbnIe4ISKLFb5th2zUjzlJN89DVMviKi2eCn//dI2VOnbJ3I083+o/SKmnLEyKJDvYrfNJys/2HPHQnktDVnQXBSCzj1L+s4ZNeYiLcBJZfN3suj7/aMTJ2ayCHWLdS4TK2UVRhJO8D6iGPESOjlqc6sjqTOd2FyqGxp2/TZO73xUwpyCEJHIv2h/rhs781nrnDRlu8CVvvA5uicaVYdFRtHNc13US0xA7T7ZSrOfRJElADNcqc9mreYgUK13NnK5uasEAqxSsXvMYm2WeYR1s5/PtkUVm2rLdcDodU+lUNd8aoxY/dpYKPYp1eZmtDDo8e+50nOfVjkg6Icvtw3RH1uQhBBuZ6t3tPY2a6uStDs9p2STnCtdUOimo7Q81C00W/VZmj7o6RhkUJgHg7YaYuwI62xAxX1+Ke5FxngZP293DWWbP7W/zHJPaLx1WdgH5x5Ma5lursy1AN+UzjyTSyub2DEc+z5EXv3XhUyTVYcqfl+ao2ZvqLISufJnf4Ko8gARMV0+MQxSidLCTeTBeQQ+B6HAb2iwt+t827liHQlcT/N9198YWEudq9vZ6zF0WnzMVxUqH+LveeIE4PZbitGgadXPxiUNYH/K7vld+7sDt58Ct0lYnKJpKg+pdFvZspay2pDmtaHRWQhUkV+VkGGSRF8YnWsftjD2nlN8PQxTw8ySyrTZd1equVHR9Hedw/bPV04QxRbYvUk6YFg6QsOODbZU8s7QSmry1DpWfdutsrEd5LOWQ71KBXuustQpZCsvVeYbLkUONaRary3KS5JgEiXfJBcG83pGk240Gp3PnMbgYqCZoeEe3IbrTOgzDa+u5dD6ExyjLg+r5eSdC/Rx+UnsNxYfpomWMsU9ev87py/ofDQl7PqAlgCQcZZ/F3Q/j1BvSVt+59VmU/ESMMfSJ5K5262geqBlum2H2980G3zW8Uu/WCqvmB9DkoTZ+eCqG39oha+buH79SZQE7MMOdK2kLSneedyvHwlq24bTCdOZaWAd0dXYzMobP3hVecRWfyczBuf4r1LSB93eFmmAOVMPgle0XzwCSsvd9314CafjDORyPk+JBtFeUIzea3WsMwwgKO87JHKwMFK//bSY1ynsggTzPm9gmaqBwguX1XIf8J/R7/Qw+DyE+kal2aBlwZq/aE6nPq2es7/JhTyyRJ8KoJD+6xO39J+rm92lBY5kSm/NVSttMtrMkvb8DLY2+iyXqcsGCB1Pa83YJzxh9Nc3bP2jZQu1RKcDLCoFwfmJgA1W9n0ps2+h3AandKg7yWAzU7bB95XRtsOijY67Eft3v+sIHkyBJkjB1Le0Roq7wPoyC5hvxNWDwRJA/JefPjhcqh1ANy/a9l2190OsU91subRNEhMBmGzXWP27yF3rs/iCrgsRxGqfHvhfMncplnCMvCWoml1MlUeEz9pasAlHVOMNcuc93XaNfE7V8GEYefHEyiu9crSk+tmSNAZIRL+1jZTUPiEO6MhxKTRWwe0sHIvqM95zZa2McvfQGUbGUk2k/vdKd7WhrwWmqqFmmd5w5OF+z+tuj3iAChYiwR2/Ub2n7qngOSOzgfnCzY+2lDoCk6cvm2Oz2uGORd2WG6WjfhFDhUI9R8JL+vz0fMPN3P9Kt5w2TVcSnE6Gk2OYutX6CyFwqqE9kFTSCoHILHaFxaK7kZB6GpzUlL4CME0Pjeg75hvE186+wr+02cRKPWKLWzCY4ES0G8uFAsV4UrYP5Jpva3E2yQ1OlwjHaQotmbMy0l6OsuL6jD0c71iRV1XT/Tf8rWSNaTV4Yc0A/8BrYtziHJPP49Q7YeCwBIeutnd6/KsNJiEXa+8XlQ+2LISrbT+5qNexRXU628099kMFwwYDxzmFZpxuhpMax3Gmm9NMIke2sNoT1vH+3yTOCxNOBUjfcuX+5yc8cdVGplMIr6vg79AYA9Xqr6A7bXda1fjSBjsy6axQwMb7s59PfIpQBp3tp2S1cSNz/SDhiy8uZHc1ZX/JLm12yDYIg+ZRfr5iYmJiYmJiYmJiYmJiYmJiYmJiYmJiYmJiYmJiYmJj4h/gPjJL343KlAq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PkAAADLCAMAAACbI8UEAAAAjVBMVEUAAAD///8zMzOAgICBgYF8fHx5eXmEhIT5+fl3d3fl5eWfn5/6+vr19fXv7+8tLS3c3NzIyMjBwcHr6+usrKzg4ODR0dHX19c3NzdMTEwlJSWNjY0qKipTU1O3t7eUlJQWFhYhISFsbGyRkZFFRUVeXl5nZ2cTExNQUFCcnJyoqKhcXFyysrILCws+Pj7UqRkwAAAOz0lEQVR4nO2d57qiOhSGd6SEroCAitJhbxW5/8s7AWw0iUrRObw/Zp4ZFflIWy3x52diYmJiYmJiYmJiYmLiawl9Rc5RDpE79t0MxcaURUNX9hmxbnAikG1vNvZt9c4pVoVDcP8/84A9cEDV4b/d9ntBg7UveJYBjDgc+HYGw+VE87fpxVNykCTpcHQGvKGhCCUjefyO3V4D2mE1zO0MxxrIGO+a+RowyH9qwptjCUecPAVI9j/U8MYC/72/qNcrUX/3Migm0zLGizg7WdQip6ebGRTt8Own/pYMZ/ZxK8MyB+vnP+TuVcZuXAa/BHvxkoKNL3BU1/cyLLry6id5Sfzque515T8bSzReGCqfwhvKf34CHbzz8XF5S/nPz3HB1Hs6n4+OacA1sgey08WNDI6pbt+8gqOAp02CT2ANdm9fg5K0b3TgAfH+NTbyNzZ7/ITD0gwrSu/3nYGhn/NYmpjJgO3iOkOiWd1cxxOML/PdIdh0c6GAE76rx7ti3Pyis35mLPBg+fbtDAnNNDVVYgAAmD3+pY7a4qsidape//87DWQ86BNlHEM6dnNTg7ADta62DS5wT3R5COyu7msAeLEq7SSDG4yHf7FI/Cb/Tar090QFBZ6w0Wac0dFqMQBHwS/+ByWmcsWFeJWuPdHjZeZ77Pg9KORRD5lYyXM94yq9ZkQ0woMnhsfIKGJw7aKzXO7C3c62J+XW43n8y0HwNQELVxLV8+p1XsyWq/kMsd3fpCv4qXT4Pa1uXhZuM1dpurOcTSjdljf8aOtOJHu7126BWaP+bPLerXmb2YXNn35rdvwge6h+SUB+lbWsscj0GcF2dmO+tW7S8eN2x2esgFHhruqW7nxWwPGY64sqtkO2/pZpzj2b6Yy5nZXZRourdAk7BAFfSdqNgJsPcTVyK8KR9NVdj8de3njpG6y54DyO19UWzyc6XrhKb6uruWK8G84fADofycvZvF44anb2Jl3EHOwr0W9/06ice7oInSbdWY+/2bIAM3oXfHhg8ixJjRp6+pn5anln0M2xLh1LnxyloXItevJYOOLXvEmX8Aw6Wev57t/gcJ6xk8Yhftfj75Y3gFUtM2M+NSx58cbsR0P8TnpwZ8tiDfYQ0H1reImIOVtmm3bVGe7xLlwj4YQg/A6ylt1j5iuVHmD09IyNV4hTiRgJyV9D+rjsy6Wn83Ns4RQogROT5tQPqyHb5YuZ5NfZq3UUvLYLi6D1i+ac8VHSo/OtR3hzW7qeK1XhAAjty1vyUaVEf1ebpNliLQpfa3XCEe0JqLn4Qa1+SyVw7SbMrBiWKqO3+mQ7Sf+UDTH3uQTRax/pji00Cscx6H458UNMeO/+xhmztcPzD3Rj9fhTDKx3C7E6ISzeuFWOQBWHuKvXiFV1WdavXafdoPOYj3BfZouiDD1oHuybsDK3CcaeyoHKefw35uGvIGf4AzKtJ6KkRftrMmA3kVoWDmKKIjJIioZnv11oH8gHoON5tz1yig6luVqC9dI3PlPWLfJ0rpug4wP64zIW2lftQBrdgTl5lMmVBO1rxvp8dqg0uMCfG5wgFMtM/7pEa9rrvh0F8M4A+h4QQgqWxjqapcrat1u5rBs1LXvWTcVx3vjwMh4wli4ajFxN40J053JpkeZ2xXluGxoV3UD0Ly1OkOal019fPbQaayu9i5rTN4iQdDYuqSo66pudCKpwkKhg3+YCrv2r43HteDeVTvMlbQJxa3XHrMxtKQu2qhzem4TtLsxOxfBz+uMUph3eL5vj8TYf7PNVg922oKvKifsVn2mPsv8qIB7ThzlCkqCosn2mZLHI+bzWJ0VoVFU4XZwsFaf1u0kGw7Pvj4Qm0V2Xp28N2XObv/LEf6VunNOlx4cTodOBP2Kzb6lUejnUIrFO1OSMI/hqo1PlqRJg1EyQo65vLpvOc2Z5sJeNnLQnLAkWQZMGV21zqmrvYGztWcnP1B11zSmd4im7RmpR9564tDS95zOxFHXX9n7NR/7av52WxPGS7KddKp1+LH0Biz2cYu0DwrwucGbdpzBWLmQcj5hqDgiybqTeCydLnXt/flCaf34idO3ncGLSoSaMV0e1Suc5qiakfEaoCL+aOKr5SDmQMZxSlwfKqX+R9Wy8dJ5rDLWVJ3Py7o3iWXnDaBFwZm9HxlkK+sHJ5jmzfimTzFKTF3qHnStvWgXxRrGNW4vQAyGJ7DlY45ohr7vU5HTBuouzV8umzA28sGPIyKP1+HU22OtM1ph61ObL7FWqxo/PwSwI3C6eqSTvlhmZTfFV/2xZttnM+wkht2VrH1kGbtBxo2lOn/Iesc3sObvikxtl5+wuEHHpENSy/KkL+HE3Q3X6E/eYk5e2ul+ephe53jtH5dbfLaqy0BXh8E3zX0N3+hPXwi71W8nSPCf4qTTCsO9afa+rCN2kLw+lQbn+TE7pNOb2n7/UnqNLgxZ1d/JgmPf2DEVBkiTPDc5bNuXXBa6ATDy1gS2QRjykJ8nmudKoXdJQsWvc8vwhsLa1p8iaVKugUPC5IhkKjJlyzeY5vpBXYWy2LgSV9/SllvZ5tpqIATxyaJ7MqVgNOyYHwc3mOVgsBZLJmhhUjm+kNh5bMV+ZJU3AZwONG2HUqvgsPgeLVpm49FmaLjrll+ku+6O8oAsHNDvQT8ebDmIfirBJ0nmOKOUhBElX4gPPmwhI0NljqFvociSTQsKfH7Vbadw0RIJanWDrrRNJUiVOMwx9uTzsIcxCVDTNFpWLfir8lcr+ZSdHX7yO49Xbc3UwmraQlYIRIKL1H75WHuKMvdfNqc9D4KGjOQ9GL8aUtdFrhDPpzd7nA2TU059cyO/g1S5VvEQen2t0P5tbHE185OsJlEgcv5wmT8E0emFNLZ6aN29kjhL1A87c+82kmzXmWTNLliDfOhP3l/uEfT8Om81zT0iP09Xsve7KjT7FZWR+K92YXiwhpRar9+YGPe5DDuAKMuf0UR7ihorsFxi9G0r8kDb/+VmljjnbnIe4ISKLFb5th2zUjzlJN89DVMviKi2eCn//dI2VOnbJ3I083+o/SKmnLEyKJDvYrfNJys/2HPHQnktDVnQXBSCzj1L+s4ZNeYiLcBJZfN3suj7/aMTJ2ayCHWLdS4TK2UVRhJO8D6iGPESOjlqc6sjqTOd2FyqGxp2/TZO73xUwpyCEJHIv2h/rhs781nrnDRlu8CVvvA5uicaVYdFRtHNc13US0xA7T7ZSrOfRJElADNcqc9mreYgUK13NnK5uasEAqxSsXvMYm2WeYR1s5/PtkUVm2rLdcDodU+lUNd8aoxY/dpYKPYp1eZmtDDo8e+50nOfVjkg6Icvtw3RH1uQhBBuZ6t3tPY2a6uStDs9p2STnCtdUOimo7Q81C00W/VZmj7o6RhkUJgHg7YaYuwI62xAxX1+Ke5FxngZP293DWWbP7W/zHJPaLx1WdgH5x5Ma5lursy1AN+UzjyTSyub2DEc+z5EXv3XhUyTVYcqfl+ao2ZvqLISufJnf4Ko8gARMV0+MQxSidLCTeTBeQQ+B6HAb2iwt+t827liHQlcT/N9198YWEudq9vZ6zF0WnzMVxUqH+LveeIE4PZbitGgadXPxiUNYH/K7vld+7sDt58Ct0lYnKJpKg+pdFvZspay2pDmtaHRWQhUkV+VkGGSRF8YnWsftjD2nlN8PQxTw8ySyrTZd1equVHR9Hedw/bPV04QxRbYvUk6YFg6QsOODbZU8s7QSmry1DpWfdutsrEd5LOWQ71KBXuustQpZCsvVeYbLkUONaRary3KS5JgEiXfJBcG83pGk240Gp3PnMbgYqCZoeEe3IbrTOgzDa+u5dD6ExyjLg+r5eSdC/Rx+UnsNxYfpomWMsU9ev87py/ofDQl7PqAlgCQcZZ/F3Q/j1BvSVt+59VmU/ESMMfSJ5K5262geqBlum2H2980G3zW8Uu/WCqvmB9DkoTZ+eCqG39oha+buH79SZQE7MMOdK2kLSneedyvHwlq24bTCdOZaWAd0dXYzMobP3hVecRWfyczBuf4r1LSB93eFmmAOVMPgle0XzwCSsvd9314CafjDORyPk+JBtFeUIzea3WsMwwgKO87JHKwMFK//bSY1ynsggTzPm9gmaqBwguX1XIf8J/R7/Qw+DyE+kal2aBlwZq/aE6nPq2es7/JhTyyRJ8KoJD+6xO39J+rm92lBY5kSm/NVSttMtrMkvb8DLY2+iyXqcsGCB1Pa83YJzxh9Nc3bP2jZQu1RKcDLCoFwfmJgA1W9n0ps2+h3AandKg7yWAzU7bB95XRtsOijY67Eft3v+sIHkyBJkjB1Le0Roq7wPoyC5hvxNWDwRJA/JefPjhcqh1ANy/a9l2190OsU91subRNEhMBmGzXWP27yF3rs/iCrgsRxGqfHvhfMncplnCMvCWoml1MlUeEz9pasAlHVOMNcuc93XaNfE7V8GEYefHEyiu9crSk+tmSNAZIRL+1jZTUPiEO6MhxKTRWwe0sHIvqM95zZa2McvfQGUbGUk2k/vdKd7WhrwWmqqFmmd5w5OF+z+tuj3iAChYiwR2/Ub2n7qngOSOzgfnCzY+2lDoCk6cvm2Oz2uGORd2WG6WjfhFDhUI9R8JL+vz0fMPN3P9Kt5w2TVcSnE6Gk2OYutX6CyFwqqE9kFTSCoHILHaFxaK7kZB6GpzUlL4CME0Pjeg75hvE186+wr+02cRKPWKLWzCY4ES0G8uFAsV4UrYP5Jpva3E2yQ1OlwjHaQotmbMy0l6OsuL6jD0c71iRV1XT/Tf8rWSNaTV4Yc0A/8BrYtziHJPP49Q7YeCwBIeutnd6/KsNJiEXa+8XlQ+2LISrbT+5qNexRXU628099kMFwwYDxzmFZpxuhpMax3Gmm9NMIke2sNoT1vH+3yTOCxNOBUjfcuX+5yc8cdVGplMIr6vg79AYA9Xqr6A7bXda1fjSBjsy6axQwMb7s59PfIpQBp3tp2S1cSNz/SDhiy8uZHc1ZX/JLm12yDYIg+ZRfr5iYmJiYmJiYmJiYmJiYmJiYmJiYmJiYmJiYmJiYmJj4h/gPjJL343KlAq0AAAAASUVORK5CYII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data:image/png;base64,iVBORw0KGgoAAAANSUhEUgAAAPkAAADLCAMAAACbI8UEAAAAjVBMVEUAAAD///8zMzOAgICBgYF8fHx5eXmEhIT5+fl3d3fl5eWfn5/6+vr19fXv7+8tLS3c3NzIyMjBwcHr6+usrKzg4ODR0dHX19c3NzdMTEwlJSWNjY0qKipTU1O3t7eUlJQWFhYhISFsbGyRkZFFRUVeXl5nZ2cTExNQUFCcnJyoqKhcXFyysrILCws+Pj7UqRkwAAAOz0lEQVR4nO2d57qiOhSGd6SEroCAitJhbxW5/8s7AWw0iUrRObw/Zp4ZFflIWy3x52diYmJiYmJiYmJiYmLiawl9Rc5RDpE79t0MxcaURUNX9hmxbnAikG1vNvZt9c4pVoVDcP8/84A9cEDV4b/d9ntBg7UveJYBjDgc+HYGw+VE87fpxVNykCTpcHQGvKGhCCUjefyO3V4D2mE1zO0MxxrIGO+a+RowyH9qwptjCUecPAVI9j/U8MYC/72/qNcrUX/3Migm0zLGizg7WdQip6ebGRTt8Own/pYMZ/ZxK8MyB+vnP+TuVcZuXAa/BHvxkoKNL3BU1/cyLLry6id5Sfzque515T8bSzReGCqfwhvKf34CHbzz8XF5S/nPz3HB1Hs6n4+OacA1sgey08WNDI6pbt+8gqOAp02CT2ANdm9fg5K0b3TgAfH+NTbyNzZ7/ITD0gwrSu/3nYGhn/NYmpjJgO3iOkOiWd1cxxOML/PdIdh0c6GAE76rx7ti3Pyis35mLPBg+fbtDAnNNDVVYgAAmD3+pY7a4qsidape//87DWQ86BNlHEM6dnNTg7ADta62DS5wT3R5COyu7msAeLEq7SSDG4yHf7FI/Cb/Tar090QFBZ6w0Wac0dFqMQBHwS/+ByWmcsWFeJWuPdHjZeZ77Pg9KORRD5lYyXM94yq9ZkQ0woMnhsfIKGJw7aKzXO7C3c62J+XW43n8y0HwNQELVxLV8+p1XsyWq/kMsd3fpCv4qXT4Pa1uXhZuM1dpurOcTSjdljf8aOtOJHu7126BWaP+bPLerXmb2YXNn35rdvwge6h+SUB+lbWsscj0GcF2dmO+tW7S8eN2x2esgFHhruqW7nxWwPGY64sqtkO2/pZpzj2b6Yy5nZXZRourdAk7BAFfSdqNgJsPcTVyK8KR9NVdj8de3njpG6y54DyO19UWzyc6XrhKb6uruWK8G84fADofycvZvF44anb2Jl3EHOwr0W9/06ice7oInSbdWY+/2bIAM3oXfHhg8ixJjRp6+pn5anln0M2xLh1LnxyloXItevJYOOLXvEmX8Aw6Wev57t/gcJ6xk8Yhftfj75Y3gFUtM2M+NSx58cbsR0P8TnpwZ8tiDfYQ0H1reImIOVtmm3bVGe7xLlwj4YQg/A6ylt1j5iuVHmD09IyNV4hTiRgJyV9D+rjsy6Wn83Ns4RQogROT5tQPqyHb5YuZ5NfZq3UUvLYLi6D1i+ac8VHSo/OtR3hzW7qeK1XhAAjty1vyUaVEf1ebpNliLQpfa3XCEe0JqLn4Qa1+SyVw7SbMrBiWKqO3+mQ7Sf+UDTH3uQTRax/pji00Cscx6H458UNMeO/+xhmztcPzD3Rj9fhTDKx3C7E6ISzeuFWOQBWHuKvXiFV1WdavXafdoPOYj3BfZouiDD1oHuybsDK3CcaeyoHKefw35uGvIGf4AzKtJ6KkRftrMmA3kVoWDmKKIjJIioZnv11oH8gHoON5tz1yig6luVqC9dI3PlPWLfJ0rpug4wP64zIW2lftQBrdgTl5lMmVBO1rxvp8dqg0uMCfG5wgFMtM/7pEa9rrvh0F8M4A+h4QQgqWxjqapcrat1u5rBs1LXvWTcVx3vjwMh4wli4ajFxN40J053JpkeZ2xXluGxoV3UD0Ly1OkOal019fPbQaayu9i5rTN4iQdDYuqSo66pudCKpwkKhg3+YCrv2r43HteDeVTvMlbQJxa3XHrMxtKQu2qhzem4TtLsxOxfBz+uMUph3eL5vj8TYf7PNVg922oKvKifsVn2mPsv8qIB7ThzlCkqCosn2mZLHI+bzWJ0VoVFU4XZwsFaf1u0kGw7Pvj4Qm0V2Xp28N2XObv/LEf6VunNOlx4cTodOBP2Kzb6lUejnUIrFO1OSMI/hqo1PlqRJg1EyQo65vLpvOc2Z5sJeNnLQnLAkWQZMGV21zqmrvYGztWcnP1B11zSmd4im7RmpR9564tDS95zOxFHXX9n7NR/7av52WxPGS7KddKp1+LH0Biz2cYu0DwrwucGbdpzBWLmQcj5hqDgiybqTeCydLnXt/flCaf34idO3ncGLSoSaMV0e1Suc5qiakfEaoCL+aOKr5SDmQMZxSlwfKqX+R9Wy8dJ5rDLWVJ3Py7o3iWXnDaBFwZm9HxlkK+sHJ5jmzfimTzFKTF3qHnStvWgXxRrGNW4vQAyGJ7DlY45ohr7vU5HTBuouzV8umzA28sGPIyKP1+HU22OtM1ph61ObL7FWqxo/PwSwI3C6eqSTvlhmZTfFV/2xZttnM+wkht2VrH1kGbtBxo2lOn/Iesc3sObvikxtl5+wuEHHpENSy/KkL+HE3Q3X6E/eYk5e2ul+ephe53jtH5dbfLaqy0BXh8E3zX0N3+hPXwi71W8nSPCf4qTTCsO9afa+rCN2kLw+lQbn+TE7pNOb2n7/UnqNLgxZ1d/JgmPf2DEVBkiTPDc5bNuXXBa6ATDy1gS2QRjykJ8nmudKoXdJQsWvc8vwhsLa1p8iaVKugUPC5IhkKjJlyzeY5vpBXYWy2LgSV9/SllvZ5tpqIATxyaJ7MqVgNOyYHwc3mOVgsBZLJmhhUjm+kNh5bMV+ZJU3AZwONG2HUqvgsPgeLVpm49FmaLjrll+ku+6O8oAsHNDvQT8ebDmIfirBJ0nmOKOUhBElX4gPPmwhI0NljqFvociSTQsKfH7Vbadw0RIJanWDrrRNJUiVOMwx9uTzsIcxCVDTNFpWLfir8lcr+ZSdHX7yO49Xbc3UwmraQlYIRIKL1H75WHuKMvdfNqc9D4KGjOQ9GL8aUtdFrhDPpzd7nA2TU059cyO/g1S5VvEQen2t0P5tbHE185OsJlEgcv5wmT8E0emFNLZ6aN29kjhL1A87c+82kmzXmWTNLliDfOhP3l/uEfT8Om81zT0iP09Xsve7KjT7FZWR+K92YXiwhpRar9+YGPe5DDuAKMuf0UR7ihorsFxi9G0r8kDb/+VmljjnbnIe4ISKLFb5th2zUjzlJN89DVMviKi2eCn//dI2VOnbJ3I083+o/SKmnLEyKJDvYrfNJys/2HPHQnktDVnQXBSCzj1L+s4ZNeYiLcBJZfN3suj7/aMTJ2ayCHWLdS4TK2UVRhJO8D6iGPESOjlqc6sjqTOd2FyqGxp2/TZO73xUwpyCEJHIv2h/rhs781nrnDRlu8CVvvA5uicaVYdFRtHNc13US0xA7T7ZSrOfRJElADNcqc9mreYgUK13NnK5uasEAqxSsXvMYm2WeYR1s5/PtkUVm2rLdcDodU+lUNd8aoxY/dpYKPYp1eZmtDDo8e+50nOfVjkg6Icvtw3RH1uQhBBuZ6t3tPY2a6uStDs9p2STnCtdUOimo7Q81C00W/VZmj7o6RhkUJgHg7YaYuwI62xAxX1+Ke5FxngZP293DWWbP7W/zHJPaLx1WdgH5x5Ma5lursy1AN+UzjyTSyub2DEc+z5EXv3XhUyTVYcqfl+ao2ZvqLISufJnf4Ko8gARMV0+MQxSidLCTeTBeQQ+B6HAb2iwt+t827liHQlcT/N9198YWEudq9vZ6zF0WnzMVxUqH+LveeIE4PZbitGgadXPxiUNYH/K7vld+7sDt58Ct0lYnKJpKg+pdFvZspay2pDmtaHRWQhUkV+VkGGSRF8YnWsftjD2nlN8PQxTw8ySyrTZd1equVHR9Hedw/bPV04QxRbYvUk6YFg6QsOODbZU8s7QSmry1DpWfdutsrEd5LOWQ71KBXuustQpZCsvVeYbLkUONaRary3KS5JgEiXfJBcG83pGk240Gp3PnMbgYqCZoeEe3IbrTOgzDa+u5dD6ExyjLg+r5eSdC/Rx+UnsNxYfpomWMsU9ev87py/ofDQl7PqAlgCQcZZ/F3Q/j1BvSVt+59VmU/ESMMfSJ5K5262geqBlum2H2980G3zW8Uu/WCqvmB9DkoTZ+eCqG39oha+buH79SZQE7MMOdK2kLSneedyvHwlq24bTCdOZaWAd0dXYzMobP3hVecRWfyczBuf4r1LSB93eFmmAOVMPgle0XzwCSsvd9314CafjDORyPk+JBtFeUIzea3WsMwwgKO87JHKwMFK//bSY1ynsggTzPm9gmaqBwguX1XIf8J/R7/Qw+DyE+kal2aBlwZq/aE6nPq2es7/JhTyyRJ8KoJD+6xO39J+rm92lBY5kSm/NVSttMtrMkvb8DLY2+iyXqcsGCB1Pa83YJzxh9Nc3bP2jZQu1RKcDLCoFwfmJgA1W9n0ps2+h3AandKg7yWAzU7bB95XRtsOijY67Eft3v+sIHkyBJkjB1Le0Roq7wPoyC5hvxNWDwRJA/JefPjhcqh1ANy/a9l2190OsU91subRNEhMBmGzXWP27yF3rs/iCrgsRxGqfHvhfMncplnCMvCWoml1MlUeEz9pasAlHVOMNcuc93XaNfE7V8GEYefHEyiu9crSk+tmSNAZIRL+1jZTUPiEO6MhxKTRWwe0sHIvqM95zZa2McvfQGUbGUk2k/vdKd7WhrwWmqqFmmd5w5OF+z+tuj3iAChYiwR2/Ub2n7qngOSOzgfnCzY+2lDoCk6cvm2Oz2uGORd2WG6WjfhFDhUI9R8JL+vz0fMPN3P9Kt5w2TVcSnE6Gk2OYutX6CyFwqqE9kFTSCoHILHaFxaK7kZB6GpzUlL4CME0Pjeg75hvE186+wr+02cRKPWKLWzCY4ES0G8uFAsV4UrYP5Jpva3E2yQ1OlwjHaQotmbMy0l6OsuL6jD0c71iRV1XT/Tf8rWSNaTV4Yc0A/8BrYtziHJPP49Q7YeCwBIeutnd6/KsNJiEXa+8XlQ+2LISrbT+5qNexRXU628099kMFwwYDxzmFZpxuhpMax3Gmm9NMIke2sNoT1vH+3yTOCxNOBUjfcuX+5yc8cdVGplMIr6vg79AYA9Xqr6A7bXda1fjSBjsy6axQwMb7s59PfIpQBp3tp2S1cSNz/SDhiy8uZHc1ZX/JLm12yDYIg+ZRfr5iYmJiYmJiYmJiYmJiYmJiYmJiYmJiYmJiYmJiYmJj4h/gPjJL343KlAq0AAAAASUVORK5CYII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png;base64,iVBORw0KGgoAAAANSUhEUgAAAPkAAADLCAMAAACbI8UEAAAAjVBMVEUAAAD///8zMzOAgICBgYF8fHx5eXmEhIT5+fl3d3fl5eWfn5/6+vr19fXv7+8tLS3c3NzIyMjBwcHr6+usrKzg4ODR0dHX19c3NzdMTEwlJSWNjY0qKipTU1O3t7eUlJQWFhYhISFsbGyRkZFFRUVeXl5nZ2cTExNQUFCcnJyoqKhcXFyysrILCws+Pj7UqRkwAAAOz0lEQVR4nO2d57qiOhSGd6SEroCAitJhbxW5/8s7AWw0iUrRObw/Zp4ZFflIWy3x52diYmJiYmJiYmJiYmLiawl9Rc5RDpE79t0MxcaURUNX9hmxbnAikG1vNvZt9c4pVoVDcP8/84A9cEDV4b/d9ntBg7UveJYBjDgc+HYGw+VE87fpxVNykCTpcHQGvKGhCCUjefyO3V4D2mE1zO0MxxrIGO+a+RowyH9qwptjCUecPAVI9j/U8MYC/72/qNcrUX/3Migm0zLGizg7WdQip6ebGRTt8Own/pYMZ/ZxK8MyB+vnP+TuVcZuXAa/BHvxkoKNL3BU1/cyLLry6id5Sfzque515T8bSzReGCqfwhvKf34CHbzz8XF5S/nPz3HB1Hs6n4+OacA1sgey08WNDI6pbt+8gqOAp02CT2ANdm9fg5K0b3TgAfH+NTbyNzZ7/ITD0gwrSu/3nYGhn/NYmpjJgO3iOkOiWd1cxxOML/PdIdh0c6GAE76rx7ti3Pyis35mLPBg+fbtDAnNNDVVYgAAmD3+pY7a4qsidape//87DWQ86BNlHEM6dnNTg7ADta62DS5wT3R5COyu7msAeLEq7SSDG4yHf7FI/Cb/Tar090QFBZ6w0Wac0dFqMQBHwS/+ByWmcsWFeJWuPdHjZeZ77Pg9KORRD5lYyXM94yq9ZkQ0woMnhsfIKGJw7aKzXO7C3c62J+XW43n8y0HwNQELVxLV8+p1XsyWq/kMsd3fpCv4qXT4Pa1uXhZuM1dpurOcTSjdljf8aOtOJHu7126BWaP+bPLerXmb2YXNn35rdvwge6h+SUB+lbWsscj0GcF2dmO+tW7S8eN2x2esgFHhruqW7nxWwPGY64sqtkO2/pZpzj2b6Yy5nZXZRourdAk7BAFfSdqNgJsPcTVyK8KR9NVdj8de3njpG6y54DyO19UWzyc6XrhKb6uruWK8G84fADofycvZvF44anb2Jl3EHOwr0W9/06ice7oInSbdWY+/2bIAM3oXfHhg8ixJjRp6+pn5anln0M2xLh1LnxyloXItevJYOOLXvEmX8Aw6Wev57t/gcJ6xk8Yhftfj75Y3gFUtM2M+NSx58cbsR0P8TnpwZ8tiDfYQ0H1reImIOVtmm3bVGe7xLlwj4YQg/A6ylt1j5iuVHmD09IyNV4hTiRgJyV9D+rjsy6Wn83Ns4RQogROT5tQPqyHb5YuZ5NfZq3UUvLYLi6D1i+ac8VHSo/OtR3hzW7qeK1XhAAjty1vyUaVEf1ebpNliLQpfa3XCEe0JqLn4Qa1+SyVw7SbMrBiWKqO3+mQ7Sf+UDTH3uQTRax/pji00Cscx6H458UNMeO/+xhmztcPzD3Rj9fhTDKx3C7E6ISzeuFWOQBWHuKvXiFV1WdavXafdoPOYj3BfZouiDD1oHuybsDK3CcaeyoHKefw35uGvIGf4AzKtJ6KkRftrMmA3kVoWDmKKIjJIioZnv11oH8gHoON5tz1yig6luVqC9dI3PlPWLfJ0rpug4wP64zIW2lftQBrdgTl5lMmVBO1rxvp8dqg0uMCfG5wgFMtM/7pEa9rrvh0F8M4A+h4QQgqWxjqapcrat1u5rBs1LXvWTcVx3vjwMh4wli4ajFxN40J053JpkeZ2xXluGxoV3UD0Ly1OkOal019fPbQaayu9i5rTN4iQdDYuqSo66pudCKpwkKhg3+YCrv2r43HteDeVTvMlbQJxa3XHrMxtKQu2qhzem4TtLsxOxfBz+uMUph3eL5vj8TYf7PNVg922oKvKifsVn2mPsv8qIB7ThzlCkqCosn2mZLHI+bzWJ0VoVFU4XZwsFaf1u0kGw7Pvj4Qm0V2Xp28N2XObv/LEf6VunNOlx4cTodOBP2Kzb6lUejnUIrFO1OSMI/hqo1PlqRJg1EyQo65vLpvOc2Z5sJeNnLQnLAkWQZMGV21zqmrvYGztWcnP1B11zSmd4im7RmpR9564tDS95zOxFHXX9n7NR/7av52WxPGS7KddKp1+LH0Biz2cYu0DwrwucGbdpzBWLmQcj5hqDgiybqTeCydLnXt/flCaf34idO3ncGLSoSaMV0e1Suc5qiakfEaoCL+aOKr5SDmQMZxSlwfKqX+R9Wy8dJ5rDLWVJ3Py7o3iWXnDaBFwZm9HxlkK+sHJ5jmzfimTzFKTF3qHnStvWgXxRrGNW4vQAyGJ7DlY45ohr7vU5HTBuouzV8umzA28sGPIyKP1+HU22OtM1ph61ObL7FWqxo/PwSwI3C6eqSTvlhmZTfFV/2xZttnM+wkht2VrH1kGbtBxo2lOn/Iesc3sObvikxtl5+wuEHHpENSy/KkL+HE3Q3X6E/eYk5e2ul+ephe53jtH5dbfLaqy0BXh8E3zX0N3+hPXwi71W8nSPCf4qTTCsO9afa+rCN2kLw+lQbn+TE7pNOb2n7/UnqNLgxZ1d/JgmPf2DEVBkiTPDc5bNuXXBa6ATDy1gS2QRjykJ8nmudKoXdJQsWvc8vwhsLa1p8iaVKugUPC5IhkKjJlyzeY5vpBXYWy2LgSV9/SllvZ5tpqIATxyaJ7MqVgNOyYHwc3mOVgsBZLJmhhUjm+kNh5bMV+ZJU3AZwONG2HUqvgsPgeLVpm49FmaLjrll+ku+6O8oAsHNDvQT8ebDmIfirBJ0nmOKOUhBElX4gPPmwhI0NljqFvociSTQsKfH7Vbadw0RIJanWDrrRNJUiVOMwx9uTzsIcxCVDTNFpWLfir8lcr+ZSdHX7yO49Xbc3UwmraQlYIRIKL1H75WHuKMvdfNqc9D4KGjOQ9GL8aUtdFrhDPpzd7nA2TU059cyO/g1S5VvEQen2t0P5tbHE185OsJlEgcv5wmT8E0emFNLZ6aN29kjhL1A87c+82kmzXmWTNLliDfOhP3l/uEfT8Om81zT0iP09Xsve7KjT7FZWR+K92YXiwhpRar9+YGPe5DDuAKMuf0UR7ihorsFxi9G0r8kDb/+VmljjnbnIe4ISKLFb5th2zUjzlJN89DVMviKi2eCn//dI2VOnbJ3I083+o/SKmnLEyKJDvYrfNJys/2HPHQnktDVnQXBSCzj1L+s4ZNeYiLcBJZfN3suj7/aMTJ2ayCHWLdS4TK2UVRhJO8D6iGPESOjlqc6sjqTOd2FyqGxp2/TZO73xUwpyCEJHIv2h/rhs781nrnDRlu8CVvvA5uicaVYdFRtHNc13US0xA7T7ZSrOfRJElADNcqc9mreYgUK13NnK5uasEAqxSsXvMYm2WeYR1s5/PtkUVm2rLdcDodU+lUNd8aoxY/dpYKPYp1eZmtDDo8e+50nOfVjkg6Icvtw3RH1uQhBBuZ6t3tPY2a6uStDs9p2STnCtdUOimo7Q81C00W/VZmj7o6RhkUJgHg7YaYuwI62xAxX1+Ke5FxngZP293DWWbP7W/zHJPaLx1WdgH5x5Ma5lursy1AN+UzjyTSyub2DEc+z5EXv3XhUyTVYcqfl+ao2ZvqLISufJnf4Ko8gARMV0+MQxSidLCTeTBeQQ+B6HAb2iwt+t827liHQlcT/N9198YWEudq9vZ6zF0WnzMVxUqH+LveeIE4PZbitGgadXPxiUNYH/K7vld+7sDt58Ct0lYnKJpKg+pdFvZspay2pDmtaHRWQhUkV+VkGGSRF8YnWsftjD2nlN8PQxTw8ySyrTZd1equVHR9Hedw/bPV04QxRbYvUk6YFg6QsOODbZU8s7QSmry1DpWfdutsrEd5LOWQ71KBXuustQpZCsvVeYbLkUONaRary3KS5JgEiXfJBcG83pGk240Gp3PnMbgYqCZoeEe3IbrTOgzDa+u5dD6ExyjLg+r5eSdC/Rx+UnsNxYfpomWMsU9ev87py/ofDQl7PqAlgCQcZZ/F3Q/j1BvSVt+59VmU/ESMMfSJ5K5262geqBlum2H2980G3zW8Uu/WCqvmB9DkoTZ+eCqG39oha+buH79SZQE7MMOdK2kLSneedyvHwlq24bTCdOZaWAd0dXYzMobP3hVecRWfyczBuf4r1LSB93eFmmAOVMPgle0XzwCSsvd9314CafjDORyPk+JBtFeUIzea3WsMwwgKO87JHKwMFK//bSY1ynsggTzPm9gmaqBwguX1XIf8J/R7/Qw+DyE+kal2aBlwZq/aE6nPq2es7/JhTyyRJ8KoJD+6xO39J+rm92lBY5kSm/NVSttMtrMkvb8DLY2+iyXqcsGCB1Pa83YJzxh9Nc3bP2jZQu1RKcDLCoFwfmJgA1W9n0ps2+h3AandKg7yWAzU7bB95XRtsOijY67Eft3v+sIHkyBJkjB1Le0Roq7wPoyC5hvxNWDwRJA/JefPjhcqh1ANy/a9l2190OsU91subRNEhMBmGzXWP27yF3rs/iCrgsRxGqfHvhfMncplnCMvCWoml1MlUeEz9pasAlHVOMNcuc93XaNfE7V8GEYefHEyiu9crSk+tmSNAZIRL+1jZTUPiEO6MhxKTRWwe0sHIvqM95zZa2McvfQGUbGUk2k/vdKd7WhrwWmqqFmmd5w5OF+z+tuj3iAChYiwR2/Ub2n7qngOSOzgfnCzY+2lDoCk6cvm2Oz2uGORd2WG6WjfhFDhUI9R8JL+vz0fMPN3P9Kt5w2TVcSnE6Gk2OYutX6CyFwqqE9kFTSCoHILHaFxaK7kZB6GpzUlL4CME0Pjeg75hvE186+wr+02cRKPWKLWzCY4ES0G8uFAsV4UrYP5Jpva3E2yQ1OlwjHaQotmbMy0l6OsuL6jD0c71iRV1XT/Tf8rWSNaTV4Yc0A/8BrYtziHJPP49Q7YeCwBIeutnd6/KsNJiEXa+8XlQ+2LISrbT+5qNexRXU628099kMFwwYDxzmFZpxuhpMax3Gmm9NMIke2sNoT1vH+3yTOCxNOBUjfcuX+5yc8cdVGplMIr6vg79AYA9Xqr6A7bXda1fjSBjsy6axQwMb7s59PfIpQBp3tp2S1cSNz/SDhiy8uZHc1ZX/JLm12yDYIg+ZRfr5iYmJiYmJiYmJiYmJiYmJiYmJiYmJiYmJiYmJiYmJj4h/gPjJL343KlAq0AAAAASUVORK5CYII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png;base64,iVBORw0KGgoAAAANSUhEUgAAAPkAAADLCAMAAACbI8UEAAAAjVBMVEUAAAD///8zMzOAgICBgYF8fHx5eXmEhIT5+fl3d3fl5eWfn5/6+vr19fXv7+8tLS3c3NzIyMjBwcHr6+usrKzg4ODR0dHX19c3NzdMTEwlJSWNjY0qKipTU1O3t7eUlJQWFhYhISFsbGyRkZFFRUVeXl5nZ2cTExNQUFCcnJyoqKhcXFyysrILCws+Pj7UqRkwAAAOz0lEQVR4nO2d57qiOhSGd6SEroCAitJhbxW5/8s7AWw0iUrRObw/Zp4ZFflIWy3x52diYmJiYmJiYmJiYmLiawl9Rc5RDpE79t0MxcaURUNX9hmxbnAikG1vNvZt9c4pVoVDcP8/84A9cEDV4b/d9ntBg7UveJYBjDgc+HYGw+VE87fpxVNykCTpcHQGvKGhCCUjefyO3V4D2mE1zO0MxxrIGO+a+RowyH9qwptjCUecPAVI9j/U8MYC/72/qNcrUX/3Migm0zLGizg7WdQip6ebGRTt8Own/pYMZ/ZxK8MyB+vnP+TuVcZuXAa/BHvxkoKNL3BU1/cyLLry6id5Sfzque515T8bSzReGCqfwhvKf34CHbzz8XF5S/nPz3HB1Hs6n4+OacA1sgey08WNDI6pbt+8gqOAp02CT2ANdm9fg5K0b3TgAfH+NTbyNzZ7/ITD0gwrSu/3nYGhn/NYmpjJgO3iOkOiWd1cxxOML/PdIdh0c6GAE76rx7ti3Pyis35mLPBg+fbtDAnNNDVVYgAAmD3+pY7a4qsidape//87DWQ86BNlHEM6dnNTg7ADta62DS5wT3R5COyu7msAeLEq7SSDG4yHf7FI/Cb/Tar090QFBZ6w0Wac0dFqMQBHwS/+ByWmcsWFeJWuPdHjZeZ77Pg9KORRD5lYyXM94yq9ZkQ0woMnhsfIKGJw7aKzXO7C3c62J+XW43n8y0HwNQELVxLV8+p1XsyWq/kMsd3fpCv4qXT4Pa1uXhZuM1dpurOcTSjdljf8aOtOJHu7126BWaP+bPLerXmb2YXNn35rdvwge6h+SUB+lbWsscj0GcF2dmO+tW7S8eN2x2esgFHhruqW7nxWwPGY64sqtkO2/pZpzj2b6Yy5nZXZRourdAk7BAFfSdqNgJsPcTVyK8KR9NVdj8de3njpG6y54DyO19UWzyc6XrhKb6uruWK8G84fADofycvZvF44anb2Jl3EHOwr0W9/06ice7oInSbdWY+/2bIAM3oXfHhg8ixJjRp6+pn5anln0M2xLh1LnxyloXItevJYOOLXvEmX8Aw6Wev57t/gcJ6xk8Yhftfj75Y3gFUtM2M+NSx58cbsR0P8TnpwZ8tiDfYQ0H1reImIOVtmm3bVGe7xLlwj4YQg/A6ylt1j5iuVHmD09IyNV4hTiRgJyV9D+rjsy6Wn83Ns4RQogROT5tQPqyHb5YuZ5NfZq3UUvLYLi6D1i+ac8VHSo/OtR3hzW7qeK1XhAAjty1vyUaVEf1ebpNliLQpfa3XCEe0JqLn4Qa1+SyVw7SbMrBiWKqO3+mQ7Sf+UDTH3uQTRax/pji00Cscx6H458UNMeO/+xhmztcPzD3Rj9fhTDKx3C7E6ISzeuFWOQBWHuKvXiFV1WdavXafdoPOYj3BfZouiDD1oHuybsDK3CcaeyoHKefw35uGvIGf4AzKtJ6KkRftrMmA3kVoWDmKKIjJIioZnv11oH8gHoON5tz1yig6luVqC9dI3PlPWLfJ0rpug4wP64zIW2lftQBrdgTl5lMmVBO1rxvp8dqg0uMCfG5wgFMtM/7pEa9rrvh0F8M4A+h4QQgqWxjqapcrat1u5rBs1LXvWTcVx3vjwMh4wli4ajFxN40J053JpkeZ2xXluGxoV3UD0Ly1OkOal019fPbQaayu9i5rTN4iQdDYuqSo66pudCKpwkKhg3+YCrv2r43HteDeVTvMlbQJxa3XHrMxtKQu2qhzem4TtLsxOxfBz+uMUph3eL5vj8TYf7PNVg922oKvKifsVn2mPsv8qIB7ThzlCkqCosn2mZLHI+bzWJ0VoVFU4XZwsFaf1u0kGw7Pvj4Qm0V2Xp28N2XObv/LEf6VunNOlx4cTodOBP2Kzb6lUejnUIrFO1OSMI/hqo1PlqRJg1EyQo65vLpvOc2Z5sJeNnLQnLAkWQZMGV21zqmrvYGztWcnP1B11zSmd4im7RmpR9564tDS95zOxFHXX9n7NR/7av52WxPGS7KddKp1+LH0Biz2cYu0DwrwucGbdpzBWLmQcj5hqDgiybqTeCydLnXt/flCaf34idO3ncGLSoSaMV0e1Suc5qiakfEaoCL+aOKr5SDmQMZxSlwfKqX+R9Wy8dJ5rDLWVJ3Py7o3iWXnDaBFwZm9HxlkK+sHJ5jmzfimTzFKTF3qHnStvWgXxRrGNW4vQAyGJ7DlY45ohr7vU5HTBuouzV8umzA28sGPIyKP1+HU22OtM1ph61ObL7FWqxo/PwSwI3C6eqSTvlhmZTfFV/2xZttnM+wkht2VrH1kGbtBxo2lOn/Iesc3sObvikxtl5+wuEHHpENSy/KkL+HE3Q3X6E/eYk5e2ul+ephe53jtH5dbfLaqy0BXh8E3zX0N3+hPXwi71W8nSPCf4qTTCsO9afa+rCN2kLw+lQbn+TE7pNOb2n7/UnqNLgxZ1d/JgmPf2DEVBkiTPDc5bNuXXBa6ATDy1gS2QRjykJ8nmudKoXdJQsWvc8vwhsLa1p8iaVKugUPC5IhkKjJlyzeY5vpBXYWy2LgSV9/SllvZ5tpqIATxyaJ7MqVgNOyYHwc3mOVgsBZLJmhhUjm+kNh5bMV+ZJU3AZwONG2HUqvgsPgeLVpm49FmaLjrll+ku+6O8oAsHNDvQT8ebDmIfirBJ0nmOKOUhBElX4gPPmwhI0NljqFvociSTQsKfH7Vbadw0RIJanWDrrRNJUiVOMwx9uTzsIcxCVDTNFpWLfir8lcr+ZSdHX7yO49Xbc3UwmraQlYIRIKL1H75WHuKMvdfNqc9D4KGjOQ9GL8aUtdFrhDPpzd7nA2TU059cyO/g1S5VvEQen2t0P5tbHE185OsJlEgcv5wmT8E0emFNLZ6aN29kjhL1A87c+82kmzXmWTNLliDfOhP3l/uEfT8Om81zT0iP09Xsve7KjT7FZWR+K92YXiwhpRar9+YGPe5DDuAKMuf0UR7ihorsFxi9G0r8kDb/+VmljjnbnIe4ISKLFb5th2zUjzlJN89DVMviKi2eCn//dI2VOnbJ3I083+o/SKmnLEyKJDvYrfNJys/2HPHQnktDVnQXBSCzj1L+s4ZNeYiLcBJZfN3suj7/aMTJ2ayCHWLdS4TK2UVRhJO8D6iGPESOjlqc6sjqTOd2FyqGxp2/TZO73xUwpyCEJHIv2h/rhs781nrnDRlu8CVvvA5uicaVYdFRtHNc13US0xA7T7ZSrOfRJElADNcqc9mreYgUK13NnK5uasEAqxSsXvMYm2WeYR1s5/PtkUVm2rLdcDodU+lUNd8aoxY/dpYKPYp1eZmtDDo8e+50nOfVjkg6Icvtw3RH1uQhBBuZ6t3tPY2a6uStDs9p2STnCtdUOimo7Q81C00W/VZmj7o6RhkUJgHg7YaYuwI62xAxX1+Ke5FxngZP293DWWbP7W/zHJPaLx1WdgH5x5Ma5lursy1AN+UzjyTSyub2DEc+z5EXv3XhUyTVYcqfl+ao2ZvqLISufJnf4Ko8gARMV0+MQxSidLCTeTBeQQ+B6HAb2iwt+t827liHQlcT/N9198YWEudq9vZ6zF0WnzMVxUqH+LveeIE4PZbitGgadXPxiUNYH/K7vld+7sDt58Ct0lYnKJpKg+pdFvZspay2pDmtaHRWQhUkV+VkGGSRF8YnWsftjD2nlN8PQxTw8ySyrTZd1equVHR9Hedw/bPV04QxRbYvUk6YFg6QsOODbZU8s7QSmry1DpWfdutsrEd5LOWQ71KBXuustQpZCsvVeYbLkUONaRary3KS5JgEiXfJBcG83pGk240Gp3PnMbgYqCZoeEe3IbrTOgzDa+u5dD6ExyjLg+r5eSdC/Rx+UnsNxYfpomWMsU9ev87py/ofDQl7PqAlgCQcZZ/F3Q/j1BvSVt+59VmU/ESMMfSJ5K5262geqBlum2H2980G3zW8Uu/WCqvmB9DkoTZ+eCqG39oha+buH79SZQE7MMOdK2kLSneedyvHwlq24bTCdOZaWAd0dXYzMobP3hVecRWfyczBuf4r1LSB93eFmmAOVMPgle0XzwCSsvd9314CafjDORyPk+JBtFeUIzea3WsMwwgKO87JHKwMFK//bSY1ynsggTzPm9gmaqBwguX1XIf8J/R7/Qw+DyE+kal2aBlwZq/aE6nPq2es7/JhTyyRJ8KoJD+6xO39J+rm92lBY5kSm/NVSttMtrMkvb8DLY2+iyXqcsGCB1Pa83YJzxh9Nc3bP2jZQu1RKcDLCoFwfmJgA1W9n0ps2+h3AandKg7yWAzU7bB95XRtsOijY67Eft3v+sIHkyBJkjB1Le0Roq7wPoyC5hvxNWDwRJA/JefPjhcqh1ANy/a9l2190OsU91subRNEhMBmGzXWP27yF3rs/iCrgsRxGqfHvhfMncplnCMvCWoml1MlUeEz9pasAlHVOMNcuc93XaNfE7V8GEYefHEyiu9crSk+tmSNAZIRL+1jZTUPiEO6MhxKTRWwe0sHIvqM95zZa2McvfQGUbGUk2k/vdKd7WhrwWmqqFmmd5w5OF+z+tuj3iAChYiwR2/Ub2n7qngOSOzgfnCzY+2lDoCk6cvm2Oz2uGORd2WG6WjfhFDhUI9R8JL+vz0fMPN3P9Kt5w2TVcSnE6Gk2OYutX6CyFwqqE9kFTSCoHILHaFxaK7kZB6GpzUlL4CME0Pjeg75hvE186+wr+02cRKPWKLWzCY4ES0G8uFAsV4UrYP5Jpva3E2yQ1OlwjHaQotmbMy0l6OsuL6jD0c71iRV1XT/Tf8rWSNaTV4Yc0A/8BrYtziHJPP49Q7YeCwBIeutnd6/KsNJiEXa+8XlQ+2LISrbT+5qNexRXU628099kMFwwYDxzmFZpxuhpMax3Gmm9NMIke2sNoT1vH+3yTOCxNOBUjfcuX+5yc8cdVGplMIr6vg79AYA9Xqr6A7bXda1fjSBjsy6axQwMb7s59PfIpQBp3tp2S1cSNz/SDhiy8uZHc1ZX/JLm12yDYIg+ZRfr5iYmJiYmJiYmJiYmJiYmJiYmJiYmJiYmJiYmJiYmJj4h/gPjJL343KlAq0AAAAASUVORK5CYII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9to5mac.files.wordpress.com/2013/06/musi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660977"/>
            <a:ext cx="1051509" cy="105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upload.wikimedia.org/wikipedia/en/b/b1/Hersheys-Cookies-n-Creme-Wrapper-Smal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601291"/>
            <a:ext cx="3184413" cy="1195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://static.wixstatic.com/media/5ec877_c48809dc79c9468dae05b9bdf930346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140" y="5136010"/>
            <a:ext cx="3810000" cy="160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search.gigaom.com/wp-content/uploads/sites/3/2012/06/Netflix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26505"/>
            <a:ext cx="2803406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4653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/>
              <a:t>Rewind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7520940" cy="3928572"/>
          </a:xfrm>
        </p:spPr>
        <p:txBody>
          <a:bodyPr>
            <a:noAutofit/>
          </a:bodyPr>
          <a:lstStyle/>
          <a:p>
            <a:r>
              <a:rPr lang="en-US" sz="2400" b="0" i="1" dirty="0" smtClean="0"/>
              <a:t>Transition from high school to college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Independence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Responsibility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Self-discipline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b="0" dirty="0"/>
          </a:p>
          <a:p>
            <a:pPr marL="0" indent="0"/>
            <a:r>
              <a:rPr lang="en-US" sz="2400" b="0" i="1" dirty="0" smtClean="0"/>
              <a:t>Questions to ask yourself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 smtClean="0"/>
              <a:t>Have I finished all my college </a:t>
            </a:r>
            <a:r>
              <a:rPr lang="en-US" sz="2200" dirty="0" smtClean="0"/>
              <a:t>applications</a:t>
            </a:r>
            <a:r>
              <a:rPr lang="en-US" sz="2200" b="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 smtClean="0"/>
              <a:t>Did I research </a:t>
            </a:r>
            <a:r>
              <a:rPr lang="en-US" sz="2200" dirty="0" smtClean="0"/>
              <a:t>financial aid</a:t>
            </a:r>
            <a:r>
              <a:rPr lang="en-US" sz="2200" b="0" dirty="0" smtClean="0"/>
              <a:t> opportunities?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0" dirty="0" smtClean="0"/>
              <a:t>What </a:t>
            </a:r>
            <a:r>
              <a:rPr lang="en-US" sz="2200" dirty="0" smtClean="0"/>
              <a:t>major</a:t>
            </a:r>
            <a:r>
              <a:rPr lang="en-US" sz="2200" b="0" dirty="0" smtClean="0"/>
              <a:t> do I want to declare? </a:t>
            </a:r>
          </a:p>
        </p:txBody>
      </p:sp>
      <p:pic>
        <p:nvPicPr>
          <p:cNvPr id="3074" name="Picture 2" descr="http://tangerine13.com/wp-content/uploads/2014/10/bigstock-The-word-Everything-on-a-To-Do-456564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478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646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/>
              <a:t>Why study technology?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198"/>
            <a:ext cx="4038600" cy="37020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581400" y="5334000"/>
            <a:ext cx="5181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Importance of Coding:</a:t>
            </a:r>
          </a:p>
          <a:p>
            <a:endParaRPr lang="en-US" sz="2400" dirty="0" smtClean="0"/>
          </a:p>
          <a:p>
            <a:r>
              <a:rPr lang="en-US" sz="2200" dirty="0" smtClean="0"/>
              <a:t>http://youtu.be/MwLXrN0Yguk</a:t>
            </a:r>
            <a:endParaRPr lang="en-US" sz="2200" dirty="0"/>
          </a:p>
        </p:txBody>
      </p:sp>
      <p:pic>
        <p:nvPicPr>
          <p:cNvPr id="4098" name="Picture 2" descr="http://nursing.stanbridge.edu/wp-content/uploads/2012/01/IT_CareerWheel-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219198"/>
            <a:ext cx="3702049" cy="370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468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839200" cy="548640"/>
          </a:xfrm>
        </p:spPr>
        <p:txBody>
          <a:bodyPr/>
          <a:lstStyle/>
          <a:p>
            <a:pPr algn="ctr"/>
            <a:r>
              <a:rPr lang="en-US" sz="4000" dirty="0" smtClean="0"/>
              <a:t>Management information systems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2018" y="1050354"/>
            <a:ext cx="5791200" cy="5777345"/>
          </a:xfrm>
          <a:solidFill>
            <a:schemeClr val="bg1"/>
          </a:solidFill>
          <a:ln w="38100">
            <a:solidFill>
              <a:schemeClr val="accent2"/>
            </a:solidFill>
          </a:ln>
        </p:spPr>
        <p:txBody>
          <a:bodyPr>
            <a:normAutofit fontScale="92500"/>
          </a:bodyPr>
          <a:lstStyle/>
          <a:p>
            <a:r>
              <a:rPr lang="en-US" sz="2400" b="0" dirty="0" smtClean="0"/>
              <a:t>What is it?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/>
              <a:t>Focuses on developing technical and managerial competency and </a:t>
            </a:r>
            <a:r>
              <a:rPr lang="en-US" sz="2200" b="0" dirty="0" smtClean="0"/>
              <a:t>specifically deals </a:t>
            </a:r>
            <a:r>
              <a:rPr lang="en-US" sz="2200" b="0" dirty="0"/>
              <a:t>with effectively utilizing information for operations and organizational decision </a:t>
            </a:r>
            <a:r>
              <a:rPr lang="en-US" sz="2200" b="0" dirty="0" smtClean="0"/>
              <a:t>making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In other words, professionals in the MIS field serve as the bridge between business and technology in an organization</a:t>
            </a:r>
          </a:p>
          <a:p>
            <a:pPr marL="0" indent="0"/>
            <a:endParaRPr lang="en-US" sz="2200" b="0" dirty="0" smtClean="0"/>
          </a:p>
          <a:p>
            <a:pPr marL="0" indent="0"/>
            <a:r>
              <a:rPr lang="en-US" sz="2400" b="0" dirty="0" smtClean="0"/>
              <a:t>Core coursework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/>
              <a:t>Management Information Systems Analysis and Design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 smtClean="0"/>
              <a:t>Information </a:t>
            </a:r>
            <a:r>
              <a:rPr lang="en-US" sz="2200" b="0" dirty="0"/>
              <a:t>for Operating Control and Data </a:t>
            </a:r>
            <a:r>
              <a:rPr lang="en-US" sz="2200" b="0" dirty="0" smtClean="0"/>
              <a:t>Management</a:t>
            </a:r>
            <a:endParaRPr lang="en-US" sz="2200" b="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b="0" dirty="0"/>
              <a:t>Information and Communications Systems Management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sp>
        <p:nvSpPr>
          <p:cNvPr id="4" name="AutoShape 2" descr="Image result for m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Image result for mi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mahmoud-sabri-mis.wikispaces.com/file/view/mis.jpg/257776576/440x341/m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080655"/>
            <a:ext cx="2968625" cy="2308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1773" y="3657600"/>
            <a:ext cx="2816225" cy="3170099"/>
          </a:xfrm>
          <a:prstGeom prst="rect">
            <a:avLst/>
          </a:prstGeom>
          <a:solidFill>
            <a:srgbClr val="FFFFFF"/>
          </a:solidFill>
          <a:ln w="381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402449"/>
                </a:solidFill>
              </a:rPr>
              <a:t>Fun Facts!</a:t>
            </a:r>
          </a:p>
          <a:p>
            <a:endParaRPr lang="en-US" dirty="0" smtClean="0">
              <a:solidFill>
                <a:srgbClr val="402449"/>
              </a:solidFill>
            </a:endParaRPr>
          </a:p>
          <a:p>
            <a:r>
              <a:rPr lang="en-US" b="1" dirty="0" smtClean="0">
                <a:solidFill>
                  <a:srgbClr val="402449"/>
                </a:solidFill>
              </a:rPr>
              <a:t>Total hours required: 120</a:t>
            </a:r>
          </a:p>
          <a:p>
            <a:endParaRPr lang="en-US" b="1" dirty="0">
              <a:solidFill>
                <a:srgbClr val="402449"/>
              </a:solidFill>
            </a:endParaRPr>
          </a:p>
          <a:p>
            <a:r>
              <a:rPr lang="en-US" b="1" dirty="0" smtClean="0">
                <a:solidFill>
                  <a:srgbClr val="402449"/>
                </a:solidFill>
              </a:rPr>
              <a:t>Only requires one programming class</a:t>
            </a:r>
          </a:p>
          <a:p>
            <a:endParaRPr lang="en-US" b="1" dirty="0">
              <a:solidFill>
                <a:srgbClr val="402449"/>
              </a:solidFill>
            </a:endParaRPr>
          </a:p>
          <a:p>
            <a:r>
              <a:rPr lang="en-US" b="1" dirty="0" smtClean="0">
                <a:solidFill>
                  <a:srgbClr val="402449"/>
                </a:solidFill>
              </a:rPr>
              <a:t>Tony </a:t>
            </a:r>
            <a:r>
              <a:rPr lang="en-US" b="1" dirty="0" err="1" smtClean="0">
                <a:solidFill>
                  <a:srgbClr val="402449"/>
                </a:solidFill>
              </a:rPr>
              <a:t>DiBenedetto</a:t>
            </a:r>
            <a:r>
              <a:rPr lang="en-US" b="1" dirty="0" smtClean="0">
                <a:solidFill>
                  <a:srgbClr val="402449"/>
                </a:solidFill>
              </a:rPr>
              <a:t>, CEO of </a:t>
            </a:r>
            <a:r>
              <a:rPr lang="en-US" b="1" dirty="0" err="1" smtClean="0">
                <a:solidFill>
                  <a:srgbClr val="402449"/>
                </a:solidFill>
              </a:rPr>
              <a:t>Tribridge</a:t>
            </a:r>
            <a:r>
              <a:rPr lang="en-US" b="1" dirty="0" smtClean="0">
                <a:solidFill>
                  <a:srgbClr val="402449"/>
                </a:solidFill>
              </a:rPr>
              <a:t>, graduated from FSU with an MIS degree in 1987 </a:t>
            </a:r>
          </a:p>
        </p:txBody>
      </p:sp>
    </p:spTree>
    <p:extLst>
      <p:ext uri="{BB962C8B-B14F-4D97-AF65-F5344CB8AC3E}">
        <p14:creationId xmlns:p14="http://schemas.microsoft.com/office/powerpoint/2010/main" val="2952065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36" y="152400"/>
            <a:ext cx="9109364" cy="548640"/>
          </a:xfrm>
        </p:spPr>
        <p:txBody>
          <a:bodyPr/>
          <a:lstStyle/>
          <a:p>
            <a:pPr algn="ctr"/>
            <a:r>
              <a:rPr lang="en-US" sz="4000" dirty="0" smtClean="0"/>
              <a:t>Systems analysis &amp; design project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815" y="850955"/>
            <a:ext cx="8382000" cy="4419600"/>
          </a:xfrm>
        </p:spPr>
        <p:txBody>
          <a:bodyPr>
            <a:normAutofit/>
          </a:bodyPr>
          <a:lstStyle/>
          <a:p>
            <a:pPr algn="ctr"/>
            <a:r>
              <a:rPr lang="en-US" sz="2600" b="0" dirty="0" smtClean="0"/>
              <a:t>      </a:t>
            </a:r>
            <a:r>
              <a:rPr lang="en-US" sz="2600" b="0" u="sng" dirty="0" smtClean="0"/>
              <a:t>Business Scenario</a:t>
            </a:r>
            <a:r>
              <a:rPr lang="en-US" sz="2600" b="0" dirty="0" smtClean="0"/>
              <a:t> 	</a:t>
            </a:r>
          </a:p>
          <a:p>
            <a:pPr algn="ctr"/>
            <a:r>
              <a:rPr lang="en-US" sz="2400" b="0" dirty="0" smtClean="0"/>
              <a:t>An owner of a pool service company is looking to expand his business. He currently does not use a computer system to manage his operations. The owner is looking for help to implement a system for this business. </a:t>
            </a:r>
          </a:p>
          <a:p>
            <a:pPr algn="ctr"/>
            <a:endParaRPr lang="en-US" sz="2400" b="0" dirty="0"/>
          </a:p>
          <a:p>
            <a:pPr algn="ctr"/>
            <a:r>
              <a:rPr lang="en-US" sz="2400" b="0" u="sng" dirty="0" smtClean="0"/>
              <a:t>Brainstorm</a:t>
            </a:r>
          </a:p>
          <a:p>
            <a:pPr algn="ctr"/>
            <a:r>
              <a:rPr lang="en-US" sz="2400" b="0" dirty="0" smtClean="0"/>
              <a:t>What could the owner of a pool service company use a computer system for? </a:t>
            </a:r>
          </a:p>
        </p:txBody>
      </p:sp>
      <p:sp>
        <p:nvSpPr>
          <p:cNvPr id="4" name="TextBox 3"/>
          <p:cNvSpPr txBox="1"/>
          <p:nvPr/>
        </p:nvSpPr>
        <p:spPr>
          <a:xfrm rot="20866953">
            <a:off x="4909058" y="5413623"/>
            <a:ext cx="1752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>
                <a:solidFill>
                  <a:schemeClr val="bg1"/>
                </a:solidFill>
              </a:rPr>
              <a:t>Inventory</a:t>
            </a:r>
          </a:p>
        </p:txBody>
      </p:sp>
      <p:sp>
        <p:nvSpPr>
          <p:cNvPr id="5" name="TextBox 4"/>
          <p:cNvSpPr txBox="1"/>
          <p:nvPr/>
        </p:nvSpPr>
        <p:spPr>
          <a:xfrm rot="551142">
            <a:off x="2616914" y="5590167"/>
            <a:ext cx="2057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600">
                <a:solidFill>
                  <a:schemeClr val="bg1"/>
                </a:solidFill>
              </a:defRPr>
            </a:lvl1pPr>
          </a:lstStyle>
          <a:p>
            <a:pPr algn="ctr"/>
            <a:r>
              <a:rPr lang="en-US" dirty="0"/>
              <a:t>Customers</a:t>
            </a:r>
          </a:p>
        </p:txBody>
      </p:sp>
      <p:sp>
        <p:nvSpPr>
          <p:cNvPr id="6" name="TextBox 5"/>
          <p:cNvSpPr txBox="1"/>
          <p:nvPr/>
        </p:nvSpPr>
        <p:spPr>
          <a:xfrm rot="1549995">
            <a:off x="7026313" y="5793355"/>
            <a:ext cx="182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Employees</a:t>
            </a:r>
          </a:p>
        </p:txBody>
      </p:sp>
      <p:sp>
        <p:nvSpPr>
          <p:cNvPr id="7" name="TextBox 6"/>
          <p:cNvSpPr txBox="1"/>
          <p:nvPr/>
        </p:nvSpPr>
        <p:spPr>
          <a:xfrm rot="19588075">
            <a:off x="710456" y="5859980"/>
            <a:ext cx="17145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Services</a:t>
            </a:r>
            <a:endParaRPr lang="en-US" sz="2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520940" cy="548640"/>
          </a:xfrm>
        </p:spPr>
        <p:txBody>
          <a:bodyPr/>
          <a:lstStyle/>
          <a:p>
            <a:pPr algn="ctr"/>
            <a:r>
              <a:rPr lang="en-US" sz="4800" dirty="0" smtClean="0"/>
              <a:t>Careers in </a:t>
            </a:r>
            <a:r>
              <a:rPr lang="en-US" sz="4800" dirty="0" err="1" smtClean="0"/>
              <a:t>mis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2514600" cy="4931158"/>
          </a:xfrm>
        </p:spPr>
        <p:txBody>
          <a:bodyPr>
            <a:noAutofit/>
          </a:bodyPr>
          <a:lstStyle/>
          <a:p>
            <a:r>
              <a:rPr lang="en-US" sz="2200" b="0" i="1" dirty="0" smtClean="0"/>
              <a:t>My path…</a:t>
            </a:r>
            <a:endParaRPr lang="en-US" sz="2200" b="0" i="1" dirty="0"/>
          </a:p>
          <a:p>
            <a:r>
              <a:rPr lang="en-US" sz="2000" dirty="0" smtClean="0"/>
              <a:t>June – August 2014:</a:t>
            </a:r>
          </a:p>
          <a:p>
            <a:r>
              <a:rPr lang="en-US" sz="2000" b="0" dirty="0" smtClean="0"/>
              <a:t>Interned with KPMG </a:t>
            </a:r>
            <a:endParaRPr lang="en-US" sz="2000" b="0" dirty="0"/>
          </a:p>
          <a:p>
            <a:r>
              <a:rPr lang="en-US" sz="2000" dirty="0" smtClean="0"/>
              <a:t>September 2014: </a:t>
            </a:r>
          </a:p>
          <a:p>
            <a:r>
              <a:rPr lang="en-US" sz="2000" b="0" dirty="0" smtClean="0"/>
              <a:t>Accepted full time</a:t>
            </a:r>
          </a:p>
          <a:p>
            <a:r>
              <a:rPr lang="en-US" sz="2000" b="0" dirty="0" smtClean="0"/>
              <a:t>offer with KPMG in</a:t>
            </a:r>
          </a:p>
          <a:p>
            <a:r>
              <a:rPr lang="en-US" sz="2000" b="0" dirty="0" smtClean="0"/>
              <a:t>CIO advisory division</a:t>
            </a:r>
          </a:p>
          <a:p>
            <a:r>
              <a:rPr lang="en-US" sz="2000" dirty="0" smtClean="0"/>
              <a:t>May 2015:</a:t>
            </a:r>
          </a:p>
          <a:p>
            <a:r>
              <a:rPr lang="en-US" sz="2000" b="0" dirty="0" smtClean="0"/>
              <a:t>Graduate</a:t>
            </a:r>
          </a:p>
          <a:p>
            <a:r>
              <a:rPr lang="en-US" sz="2000" dirty="0" smtClean="0"/>
              <a:t>TBD:</a:t>
            </a:r>
          </a:p>
          <a:p>
            <a:r>
              <a:rPr lang="en-US" sz="2000" b="0" dirty="0" smtClean="0"/>
              <a:t>Start being an adult?</a:t>
            </a:r>
            <a:endParaRPr lang="en-US" sz="2000" b="0" dirty="0"/>
          </a:p>
        </p:txBody>
      </p:sp>
      <p:pic>
        <p:nvPicPr>
          <p:cNvPr id="6150" name="Picture 6" descr="http://www.thecb.state.tx.us/images/StandardImage/employment%20economic%20sector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635" y="1780307"/>
            <a:ext cx="6400801" cy="4668255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87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52400"/>
            <a:ext cx="7520940" cy="548640"/>
          </a:xfrm>
        </p:spPr>
        <p:txBody>
          <a:bodyPr/>
          <a:lstStyle/>
          <a:p>
            <a:pPr algn="ctr"/>
            <a:r>
              <a:rPr lang="en-US" sz="4000" dirty="0" smtClean="0"/>
              <a:t>So, what’s your path?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/>
            <a:r>
              <a:rPr lang="en-US" sz="3600" b="0" dirty="0" smtClean="0"/>
              <a:t>Do something you love and are </a:t>
            </a:r>
            <a:r>
              <a:rPr lang="en-US" sz="3600" b="0" i="1" dirty="0" smtClean="0"/>
              <a:t>passionate</a:t>
            </a:r>
            <a:r>
              <a:rPr lang="en-US" sz="3600" b="0" dirty="0" smtClean="0"/>
              <a:t> about</a:t>
            </a:r>
          </a:p>
          <a:p>
            <a:pPr marL="0" indent="0" algn="ctr"/>
            <a:endParaRPr lang="en-US" sz="3600" b="0" dirty="0" smtClean="0"/>
          </a:p>
          <a:p>
            <a:pPr marL="0" indent="0" algn="ctr"/>
            <a:r>
              <a:rPr lang="en-US" sz="3600" b="0" dirty="0" smtClean="0"/>
              <a:t>Be </a:t>
            </a:r>
            <a:r>
              <a:rPr lang="en-US" sz="3600" b="0" i="1" dirty="0" smtClean="0"/>
              <a:t>smart</a:t>
            </a:r>
            <a:r>
              <a:rPr lang="en-US" sz="3600" b="0" dirty="0" smtClean="0"/>
              <a:t> in pursuing that dream</a:t>
            </a:r>
          </a:p>
          <a:p>
            <a:pPr marL="0" indent="0" algn="ctr"/>
            <a:endParaRPr lang="en-US" sz="3600" b="0" dirty="0" smtClean="0"/>
          </a:p>
          <a:p>
            <a:pPr marL="0" indent="0" algn="ctr"/>
            <a:r>
              <a:rPr lang="en-US" sz="3600" b="0" dirty="0" smtClean="0"/>
              <a:t>Ask questions and </a:t>
            </a:r>
            <a:r>
              <a:rPr lang="en-US" sz="3600" b="0" i="1" dirty="0" smtClean="0"/>
              <a:t>seek</a:t>
            </a:r>
            <a:r>
              <a:rPr lang="en-US" sz="3600" b="0" dirty="0" smtClean="0"/>
              <a:t> knowledge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  <a:p>
            <a:pPr marL="0" indent="0"/>
            <a:endParaRPr lang="en-US" b="0" dirty="0"/>
          </a:p>
        </p:txBody>
      </p:sp>
      <p:sp>
        <p:nvSpPr>
          <p:cNvPr id="4" name="Rectangle 3"/>
          <p:cNvSpPr/>
          <p:nvPr/>
        </p:nvSpPr>
        <p:spPr>
          <a:xfrm>
            <a:off x="3733800" y="5334000"/>
            <a:ext cx="441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Internet of Things:</a:t>
            </a:r>
          </a:p>
          <a:p>
            <a:pPr algn="ctr"/>
            <a:endParaRPr lang="en-US" dirty="0" smtClean="0"/>
          </a:p>
          <a:p>
            <a:pPr algn="ctr"/>
            <a:r>
              <a:rPr lang="en-US" sz="2200" dirty="0" smtClean="0"/>
              <a:t>http://nyti.ms/1yt5a83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681537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Angles">
  <a:themeElements>
    <a:clrScheme name="Custom 2">
      <a:dk1>
        <a:srgbClr val="000000"/>
      </a:dk1>
      <a:lt1>
        <a:sysClr val="window" lastClr="FFFFFF"/>
      </a:lt1>
      <a:dk2>
        <a:srgbClr val="5795B3"/>
      </a:dk2>
      <a:lt2>
        <a:srgbClr val="402449"/>
      </a:lt2>
      <a:accent1>
        <a:srgbClr val="402449"/>
      </a:accent1>
      <a:accent2>
        <a:srgbClr val="5795B3"/>
      </a:accent2>
      <a:accent3>
        <a:srgbClr val="9E9F9F"/>
      </a:accent3>
      <a:accent4>
        <a:srgbClr val="FFFFFF"/>
      </a:accent4>
      <a:accent5>
        <a:srgbClr val="9E9F9F"/>
      </a:accent5>
      <a:accent6>
        <a:srgbClr val="402449"/>
      </a:accent6>
      <a:hlink>
        <a:srgbClr val="5896B4"/>
      </a:hlink>
      <a:folHlink>
        <a:srgbClr val="4C4F3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154</TotalTime>
  <Words>346</Words>
  <Application>Microsoft Macintosh PowerPoint</Application>
  <PresentationFormat>On-screen Show (4:3)</PresentationFormat>
  <Paragraphs>86</Paragraphs>
  <Slides>10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Angles</vt:lpstr>
      <vt:lpstr>Making your own path</vt:lpstr>
      <vt:lpstr>What is the Fitc alliance?</vt:lpstr>
      <vt:lpstr>A little bit about me</vt:lpstr>
      <vt:lpstr>Rewind</vt:lpstr>
      <vt:lpstr>Why study technology?</vt:lpstr>
      <vt:lpstr>Management information systems</vt:lpstr>
      <vt:lpstr>Systems analysis &amp; design project</vt:lpstr>
      <vt:lpstr>Careers in mis</vt:lpstr>
      <vt:lpstr>So, what’s your path? </vt:lpstr>
      <vt:lpstr>Questions?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own path</dc:title>
  <dc:creator>Lauren</dc:creator>
  <cp:lastModifiedBy>Chelsea Thorn</cp:lastModifiedBy>
  <cp:revision>23</cp:revision>
  <dcterms:created xsi:type="dcterms:W3CDTF">2015-02-24T22:51:28Z</dcterms:created>
  <dcterms:modified xsi:type="dcterms:W3CDTF">2015-03-17T19:18:35Z</dcterms:modified>
</cp:coreProperties>
</file>